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5" r:id="rId2"/>
    <p:sldId id="293" r:id="rId3"/>
    <p:sldId id="350" r:id="rId4"/>
    <p:sldId id="294" r:id="rId5"/>
    <p:sldId id="295" r:id="rId6"/>
    <p:sldId id="297" r:id="rId7"/>
    <p:sldId id="302" r:id="rId8"/>
    <p:sldId id="303" r:id="rId9"/>
    <p:sldId id="362" r:id="rId10"/>
    <p:sldId id="349" r:id="rId11"/>
    <p:sldId id="298" r:id="rId12"/>
    <p:sldId id="300" r:id="rId13"/>
    <p:sldId id="301" r:id="rId14"/>
    <p:sldId id="304" r:id="rId15"/>
    <p:sldId id="359" r:id="rId16"/>
    <p:sldId id="370" r:id="rId17"/>
    <p:sldId id="308" r:id="rId18"/>
    <p:sldId id="305" r:id="rId19"/>
    <p:sldId id="306" r:id="rId20"/>
    <p:sldId id="361" r:id="rId21"/>
    <p:sldId id="292" r:id="rId22"/>
    <p:sldId id="360" r:id="rId23"/>
    <p:sldId id="307" r:id="rId24"/>
    <p:sldId id="264" r:id="rId25"/>
    <p:sldId id="354" r:id="rId26"/>
    <p:sldId id="353" r:id="rId27"/>
    <p:sldId id="356" r:id="rId28"/>
    <p:sldId id="355" r:id="rId29"/>
    <p:sldId id="376" r:id="rId30"/>
    <p:sldId id="271" r:id="rId31"/>
    <p:sldId id="352" r:id="rId32"/>
    <p:sldId id="366" r:id="rId33"/>
    <p:sldId id="367" r:id="rId34"/>
    <p:sldId id="358" r:id="rId35"/>
    <p:sldId id="357" r:id="rId36"/>
    <p:sldId id="309" r:id="rId37"/>
    <p:sldId id="364" r:id="rId38"/>
    <p:sldId id="365" r:id="rId39"/>
    <p:sldId id="310" r:id="rId40"/>
    <p:sldId id="371" r:id="rId41"/>
    <p:sldId id="372" r:id="rId42"/>
    <p:sldId id="373" r:id="rId43"/>
    <p:sldId id="277" r:id="rId44"/>
    <p:sldId id="280" r:id="rId45"/>
    <p:sldId id="282" r:id="rId46"/>
    <p:sldId id="369" r:id="rId47"/>
    <p:sldId id="276" r:id="rId48"/>
    <p:sldId id="281" r:id="rId49"/>
    <p:sldId id="374" r:id="rId50"/>
    <p:sldId id="296" r:id="rId51"/>
    <p:sldId id="351" r:id="rId52"/>
    <p:sldId id="375" r:id="rId53"/>
    <p:sldId id="377" r:id="rId54"/>
    <p:sldId id="311" r:id="rId5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975"/>
    <a:srgbClr val="9ED561"/>
    <a:srgbClr val="ABDB77"/>
    <a:srgbClr val="A0D565"/>
    <a:srgbClr val="A7D971"/>
    <a:srgbClr val="ADDB7B"/>
    <a:srgbClr val="9CD03E"/>
    <a:srgbClr val="92D050"/>
    <a:srgbClr val="D7F9FD"/>
    <a:srgbClr val="BC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51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104.wmf"/><Relationship Id="rId7" Type="http://schemas.openxmlformats.org/officeDocument/2006/relationships/image" Target="../media/image108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7.wmf"/><Relationship Id="rId5" Type="http://schemas.openxmlformats.org/officeDocument/2006/relationships/image" Target="../media/image106.wmf"/><Relationship Id="rId10" Type="http://schemas.openxmlformats.org/officeDocument/2006/relationships/image" Target="../media/image111.wmf"/><Relationship Id="rId4" Type="http://schemas.openxmlformats.org/officeDocument/2006/relationships/image" Target="../media/image105.wmf"/><Relationship Id="rId9" Type="http://schemas.openxmlformats.org/officeDocument/2006/relationships/image" Target="../media/image11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2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35EE1FD-E1E3-494B-B59B-561D0D94058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4AF501-CB05-4518-96DE-5843B433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79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student at ASC 2024 asked about the increase in loss at low-T in the -60 dBm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AF501-CB05-4518-96DE-5843B43361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1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8F3C3-BAA3-CB49-B9A3-389A80C5BA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16x16 = 256.  (</a:t>
            </a:r>
            <a:r>
              <a:rPr lang="en-US" dirty="0"/>
              <a:t>a) A 16  16 array of </a:t>
            </a:r>
            <a:r>
              <a:rPr lang="en-US" dirty="0" err="1"/>
              <a:t>TiN</a:t>
            </a:r>
            <a:r>
              <a:rPr lang="en-US" dirty="0"/>
              <a:t> lumped-element microwave kinetic inductance detectors using a spiral inductor and an interdigitated capacitor. The pixels are approximately 0.6 mm in size. (b) The measured resonances for half the array (128 pixels) are very deep and fall into a 270-MHz band centered at 1.6 GHz. (c) The internal quality factors are very high, Qi &gt; 107 , with good uniformity.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AF501-CB05-4518-96DE-5843B43361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5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461F6-C9B5-4FC9-8EF9-D94A047F0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52CF8-1853-425F-B18A-3DDC8C587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A6749-6783-4E11-9DB5-80BC5806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9765F-AE1E-41FE-8339-1482FE14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ECE19-E556-40CA-B1AC-882A8EDE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3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4F35-67C1-4EAA-BDF5-CD7F5058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4A1D5-75A9-46D6-AA81-323DB981D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22830-B7DB-40D4-A7F0-3441B901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A4D39-2114-4C67-B182-D58EFFA9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D2166-1213-40F5-BFEE-87BBDCFD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4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6FE85-37CF-47D5-85F1-7E637576E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FDECD-323E-49A3-9BE9-2C70DB481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4DA82-0D47-4677-B365-164EAD1F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44520-FB21-4C37-A640-AE33CFF2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80D83-71B5-46FE-852F-719790A5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5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58BE-65D7-4093-9F26-89B5CF8E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4C304-EB5A-4B55-BB15-D2DF31B84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9A6F6-DD32-4D1B-B25D-04AEB216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61C19-2530-4F5E-9ECB-E54CFD6E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BD74A-E1A0-4F67-AEF8-89142BBC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0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0AE5-BF34-4CFE-91A1-7124D785A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BDF4B-3010-4F1D-9A46-40C14CB0F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30FC7-EE89-4BD0-B76B-6EBD50587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8DC69-589C-47CD-ABF6-B93F086C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76657-F2DF-4AA4-B7C1-13540744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9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1571-4A94-49C8-8F29-C606131C7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44D6-32F6-470A-AFC4-6447A8C99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5B288-1D95-4E79-B605-3D1F45E07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89EC1-557A-42A4-9DD7-E897DF82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F1D06-A2FC-486D-846A-E6BFCB13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A80F2-4F40-4BDB-8BD9-25DE5B37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1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0572-E7BA-4E90-9786-CFD1DC8E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E5069-1633-462F-9203-B2C5656F5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C1E9C-D190-4764-926B-D203716D8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208DE-4850-40F9-AE76-FDCA6E762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03644-70CF-48AF-BDE0-8D8968B2A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7C76A-BA12-4647-8A01-5A1AEF67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0B68B-4E9A-405A-BC59-4ECAE4C4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B64FD6-14A4-4ABB-A942-2868D60F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3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426C-F589-4379-8CB5-C7AF479F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F90D6-16CD-4AB8-964C-35C579AD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1885C-4A47-4642-8EBD-5383EB6D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452EC-1EB4-4D2C-8101-2D62DFDC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6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5FC27-7605-4101-B215-E9F52A9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5F862-4286-45FF-9F80-1871945B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6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9DC9-69D9-4657-B995-D28E4D95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CD11-B5A8-4D34-AC3E-1D8768FC0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96DFA-D930-4555-878C-77FE5BFA4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88A61-33C0-4235-A4F1-DBC0008C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BB651-70A2-419C-BA6E-EBF7744C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8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4CCD-C26B-4011-BA0C-D52B9BF4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87771-DAE6-4AF3-96D0-713CE137F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6B6A6-EAB6-41F9-B9AE-FEEF3B09A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EBD90-97DE-4692-8792-EE275E0BC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F5E39-90CC-4E07-831B-414C2E3B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A1C58-2615-48FD-BAE5-18D5F24C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D8C6B-0363-4AD8-ACFA-79FD2311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B33C4-954B-4FC1-B691-509BA2DF4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8121" y="6356349"/>
            <a:ext cx="41782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Steven Anlage – RF Superconducting Electronics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779D5-B26D-462C-9AF9-5AA4D907F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8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62D5466-4B2C-43F3-901A-9F315BE860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9" descr="Welcome to the University of Maryland">
            <a:extLst>
              <a:ext uri="{FF2B5EF4-FFF2-40B4-BE49-F238E27FC236}">
                <a16:creationId xmlns:a16="http://schemas.microsoft.com/office/drawing/2014/main" id="{5F533833-6B93-402B-A438-E5AE698CBB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4518" y="6415735"/>
            <a:ext cx="1780713" cy="305740"/>
          </a:xfrm>
          <a:prstGeom prst="rect">
            <a:avLst/>
          </a:prstGeom>
          <a:noFill/>
        </p:spPr>
      </p:pic>
      <p:pic>
        <p:nvPicPr>
          <p:cNvPr id="8" name="Picture 15" descr="http://www.ascinc.org/images/corporate_logo.jpg">
            <a:extLst>
              <a:ext uri="{FF2B5EF4-FFF2-40B4-BE49-F238E27FC236}">
                <a16:creationId xmlns:a16="http://schemas.microsoft.com/office/drawing/2014/main" id="{E6076E9F-A91D-4A21-B268-60E3B5954D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16807" y="6230746"/>
            <a:ext cx="612531" cy="55684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2C10B5-E499-40D2-960B-131AA5015E5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929818" y="6230746"/>
            <a:ext cx="2680416" cy="556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4CBF10-63AA-4CF8-9FF3-6A0AC4828F6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72" y="6359453"/>
            <a:ext cx="170221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8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nlage@umd.edu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9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jacow.org/event/64/contributions/2903/attachments/314/1203/IPAC23-Tutorial-SRFCav_AMVF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37.png"/><Relationship Id="rId7" Type="http://schemas.openxmlformats.org/officeDocument/2006/relationships/image" Target="../media/image1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39.png"/><Relationship Id="rId10" Type="http://schemas.openxmlformats.org/officeDocument/2006/relationships/image" Target="../media/image121.png"/><Relationship Id="rId4" Type="http://schemas.openxmlformats.org/officeDocument/2006/relationships/image" Target="../media/image38.png"/><Relationship Id="rId9" Type="http://schemas.openxmlformats.org/officeDocument/2006/relationships/image" Target="../media/image1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45.png"/><Relationship Id="rId7" Type="http://schemas.openxmlformats.org/officeDocument/2006/relationships/image" Target="../media/image1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178.png"/><Relationship Id="rId2" Type="http://schemas.openxmlformats.org/officeDocument/2006/relationships/image" Target="../media/image46.png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4" Type="http://schemas.openxmlformats.org/officeDocument/2006/relationships/image" Target="../media/image48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89.png"/><Relationship Id="rId7" Type="http://schemas.openxmlformats.org/officeDocument/2006/relationships/image" Target="../media/image55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35.xml"/><Relationship Id="rId4" Type="http://schemas.openxmlformats.org/officeDocument/2006/relationships/image" Target="../media/image190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nlage.umd.edu/" TargetMode="External"/><Relationship Id="rId2" Type="http://schemas.openxmlformats.org/officeDocument/2006/relationships/hyperlink" Target="mailto:anlage@umd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hysics.umd.edu/courses/Phys798C/AnlageSpring24/Supp.htm" TargetMode="External"/><Relationship Id="rId5" Type="http://schemas.openxmlformats.org/officeDocument/2006/relationships/hyperlink" Target="https://anlage.umd.edu/Anlage_IEEE_J_Microwaves_Microwave_Superconductivity_2021.pdf" TargetMode="External"/><Relationship Id="rId4" Type="http://schemas.openxmlformats.org/officeDocument/2006/relationships/hyperlink" Target="https://doi.org/10.1109/JMW.2020.3033156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slide" Target="slide4.x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slide" Target="slide5.xml"/><Relationship Id="rId3" Type="http://schemas.openxmlformats.org/officeDocument/2006/relationships/image" Target="../media/image63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5.png"/><Relationship Id="rId10" Type="http://schemas.openxmlformats.org/officeDocument/2006/relationships/image" Target="../media/image61.wmf"/><Relationship Id="rId4" Type="http://schemas.openxmlformats.org/officeDocument/2006/relationships/image" Target="../media/image64.png"/><Relationship Id="rId9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slide" Target="slide8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11" Type="http://schemas.openxmlformats.org/officeDocument/2006/relationships/image" Target="../media/image550.png"/><Relationship Id="rId5" Type="http://schemas.openxmlformats.org/officeDocument/2006/relationships/image" Target="../media/image93.png"/><Relationship Id="rId10" Type="http://schemas.openxmlformats.org/officeDocument/2006/relationships/image" Target="../media/image540.png"/><Relationship Id="rId4" Type="http://schemas.openxmlformats.org/officeDocument/2006/relationships/image" Target="../media/image480.png"/><Relationship Id="rId9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98.jpeg"/><Relationship Id="rId12" Type="http://schemas.openxmlformats.org/officeDocument/2006/relationships/image" Target="../media/image101.emf"/><Relationship Id="rId2" Type="http://schemas.openxmlformats.org/officeDocument/2006/relationships/slideLayout" Target="../slideLayouts/slideLayout7.xml"/><Relationship Id="rId16" Type="http://schemas.openxmlformats.org/officeDocument/2006/relationships/slide" Target="slide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6.wmf"/><Relationship Id="rId11" Type="http://schemas.openxmlformats.org/officeDocument/2006/relationships/image" Target="../media/image97.wmf"/><Relationship Id="rId5" Type="http://schemas.openxmlformats.org/officeDocument/2006/relationships/oleObject" Target="../embeddings/oleObject7.bin"/><Relationship Id="rId15" Type="http://schemas.openxmlformats.org/officeDocument/2006/relationships/hyperlink" Target="https://www.physics.umd.edu/courses/Phys798C/AnlageSpring24/Supp.htm" TargetMode="External"/><Relationship Id="rId10" Type="http://schemas.openxmlformats.org/officeDocument/2006/relationships/oleObject" Target="../embeddings/oleObject8.bin"/><Relationship Id="rId4" Type="http://schemas.openxmlformats.org/officeDocument/2006/relationships/image" Target="../media/image95.wmf"/><Relationship Id="rId9" Type="http://schemas.openxmlformats.org/officeDocument/2006/relationships/image" Target="../media/image100.emf"/><Relationship Id="rId14" Type="http://schemas.openxmlformats.org/officeDocument/2006/relationships/image" Target="../media/image6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109.wmf"/><Relationship Id="rId3" Type="http://schemas.openxmlformats.org/officeDocument/2006/relationships/oleObject" Target="../embeddings/oleObject9.bin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06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8.wmf"/><Relationship Id="rId20" Type="http://schemas.openxmlformats.org/officeDocument/2006/relationships/image" Target="../media/image11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23" Type="http://schemas.openxmlformats.org/officeDocument/2006/relationships/slide" Target="slide12.xml"/><Relationship Id="rId10" Type="http://schemas.openxmlformats.org/officeDocument/2006/relationships/image" Target="../media/image105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07.wmf"/><Relationship Id="rId22" Type="http://schemas.openxmlformats.org/officeDocument/2006/relationships/image" Target="../media/image111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0.png"/><Relationship Id="rId3" Type="http://schemas.openxmlformats.org/officeDocument/2006/relationships/image" Target="../media/image11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122.png"/><Relationship Id="rId4" Type="http://schemas.openxmlformats.org/officeDocument/2006/relationships/image" Target="../media/image119.png"/><Relationship Id="rId9" Type="http://schemas.openxmlformats.org/officeDocument/2006/relationships/slide" Target="slide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26.wmf"/><Relationship Id="rId4" Type="http://schemas.openxmlformats.org/officeDocument/2006/relationships/image" Target="../media/image123.wmf"/><Relationship Id="rId9" Type="http://schemas.openxmlformats.org/officeDocument/2006/relationships/oleObject" Target="../embeddings/oleObject22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129.wmf"/><Relationship Id="rId3" Type="http://schemas.openxmlformats.org/officeDocument/2006/relationships/image" Target="../media/image130.png"/><Relationship Id="rId7" Type="http://schemas.openxmlformats.org/officeDocument/2006/relationships/hyperlink" Target="http://link.aps.org/abstract/PRL/v62/p214" TargetMode="External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2.gif"/><Relationship Id="rId11" Type="http://schemas.openxmlformats.org/officeDocument/2006/relationships/image" Target="../media/image128.wmf"/><Relationship Id="rId5" Type="http://schemas.openxmlformats.org/officeDocument/2006/relationships/hyperlink" Target="http://www.mn.uio.no/fysikk/english/research/groups/amks/superconductivity/vortex/essmann.html" TargetMode="External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131.jpeg"/><Relationship Id="rId9" Type="http://schemas.openxmlformats.org/officeDocument/2006/relationships/image" Target="../media/image127.wmf"/><Relationship Id="rId14" Type="http://schemas.openxmlformats.org/officeDocument/2006/relationships/image" Target="../media/image4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slide" Target="slide50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97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png"/><Relationship Id="rId7" Type="http://schemas.openxmlformats.org/officeDocument/2006/relationships/image" Target="../media/image145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hyperlink" Target="http://stacks.iop.org/SUST/23/075008" TargetMode="External"/><Relationship Id="rId4" Type="http://schemas.openxmlformats.org/officeDocument/2006/relationships/image" Target="../media/image143.png"/><Relationship Id="rId9" Type="http://schemas.openxmlformats.org/officeDocument/2006/relationships/slide" Target="slid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image" Target="../media/image12.png"/><Relationship Id="rId9" Type="http://schemas.openxmlformats.org/officeDocument/2006/relationships/slide" Target="slid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35.xml"/><Relationship Id="rId5" Type="http://schemas.openxmlformats.org/officeDocument/2006/relationships/image" Target="../media/image15.png"/><Relationship Id="rId10" Type="http://schemas.openxmlformats.org/officeDocument/2006/relationships/image" Target="../media/image86.png"/><Relationship Id="rId4" Type="http://schemas.openxmlformats.org/officeDocument/2006/relationships/image" Target="../media/image14.png"/><Relationship Id="rId9" Type="http://schemas.openxmlformats.org/officeDocument/2006/relationships/slide" Target="slide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99EF80-D472-4085-A50C-445488703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995D1-1617-4368-B323-C97BDF48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</a:t>
            </a:fld>
            <a:endParaRPr lang="en-US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C8789C7-00D3-4437-85D4-BBCA5EC40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509" y="136525"/>
            <a:ext cx="7806817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Some Applications of Superconductors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From the Short Course Tutorial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Superconducting Electronics</a:t>
            </a: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2024 Applied Superconductivity Conference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Salt Lake City, Utah  USA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1 September, 2024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A0CF1BC-2AA2-47C6-A7FE-D3AB12E5D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328" y="2920436"/>
            <a:ext cx="411228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Steven M. Anlage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Quantum Materials Center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Physics Department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University of Maryland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College Park, MD  20742-4111   USA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hlinkClick r:id="rId2"/>
              </a:rPr>
              <a:t>anlage@umd.edu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https://anlage.umd.edu</a:t>
            </a:r>
          </a:p>
        </p:txBody>
      </p:sp>
    </p:spTree>
    <p:extLst>
      <p:ext uri="{BB962C8B-B14F-4D97-AF65-F5344CB8AC3E}">
        <p14:creationId xmlns:p14="http://schemas.microsoft.com/office/powerpoint/2010/main" val="170502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239507-644D-4370-A481-7080FADCB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12"/>
            <a:ext cx="12192000" cy="2850188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8111F2-1F30-4FDA-A81B-FE11F519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2587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S</a:t>
            </a:r>
            <a:r>
              <a:rPr lang="en-US" dirty="0"/>
              <a:t>uperconducting </a:t>
            </a:r>
            <a:r>
              <a:rPr lang="en-US" u="sng" dirty="0">
                <a:solidFill>
                  <a:srgbClr val="FF0000"/>
                </a:solidFill>
              </a:rPr>
              <a:t>R</a:t>
            </a:r>
            <a:r>
              <a:rPr lang="en-US" dirty="0"/>
              <a:t>adio </a:t>
            </a:r>
            <a:r>
              <a:rPr lang="en-US" u="sng" dirty="0">
                <a:solidFill>
                  <a:srgbClr val="FF0000"/>
                </a:solidFill>
              </a:rPr>
              <a:t>F</a:t>
            </a:r>
            <a:r>
              <a:rPr lang="en-US" dirty="0"/>
              <a:t>requency (SRF) Cavity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E797E-2195-48EE-9C8B-BDBDDF09E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5335"/>
            <a:ext cx="4294310" cy="3266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148A5B-3528-4495-8734-BC25E985497C}"/>
                  </a:ext>
                </a:extLst>
              </p:cNvPr>
              <p:cNvSpPr txBox="1"/>
              <p:nvPr/>
            </p:nvSpPr>
            <p:spPr>
              <a:xfrm>
                <a:off x="8298492" y="3170178"/>
                <a:ext cx="2444067" cy="2375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𝑬𝒍𝒆𝒄𝒕𝒓𝒊𝒄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𝑭𝒊𝒆𝒍𝒅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𝑴𝒂𝒈𝒏𝒆𝒕𝒊𝒄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𝑭𝒊𝒆𝒍𝒅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𝐶h𝑎𝑟𝑔𝑒𝑠</m:t>
                      </m:r>
                    </m:oMath>
                  </m:oMathPara>
                </a14:m>
                <a:endParaRPr lang="en-US" b="0" dirty="0">
                  <a:highlight>
                    <a:srgbClr val="FFFF00"/>
                  </a:highligh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𝑩𝒆𝒂𝒎</m:t>
                      </m:r>
                      <m:r>
                        <a:rPr lang="en-US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𝑩𝒖𝒏𝒄𝒉</m:t>
                      </m:r>
                    </m:oMath>
                  </m:oMathPara>
                </a14:m>
                <a:endParaRPr lang="en-US" b="1" dirty="0">
                  <a:solidFill>
                    <a:schemeClr val="accent2"/>
                  </a:solidFill>
                </a:endParaRPr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148A5B-3528-4495-8734-BC25E985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492" y="3170178"/>
                <a:ext cx="2444067" cy="23755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80A5A37-7B8B-694C-B9DA-F9F321D38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312" y="2621279"/>
            <a:ext cx="4637304" cy="38990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8C0E55-A567-F14E-91B7-7B6B3B8EEE80}"/>
              </a:ext>
            </a:extLst>
          </p:cNvPr>
          <p:cNvSpPr/>
          <p:nvPr/>
        </p:nvSpPr>
        <p:spPr>
          <a:xfrm>
            <a:off x="6529388" y="6033789"/>
            <a:ext cx="1571625" cy="486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299A30-A177-DA45-A96C-769BF0C3FCD4}"/>
              </a:ext>
            </a:extLst>
          </p:cNvPr>
          <p:cNvSpPr txBox="1"/>
          <p:nvPr/>
        </p:nvSpPr>
        <p:spPr>
          <a:xfrm>
            <a:off x="7067364" y="5456565"/>
            <a:ext cx="206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Grassalino</a:t>
            </a:r>
            <a:r>
              <a:rPr lang="en-US" dirty="0"/>
              <a:t>, SRF2019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3DD43D-CE85-F647-A686-D7161759DDA5}"/>
              </a:ext>
            </a:extLst>
          </p:cNvPr>
          <p:cNvSpPr txBox="1"/>
          <p:nvPr/>
        </p:nvSpPr>
        <p:spPr>
          <a:xfrm>
            <a:off x="10043484" y="3429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B82D740-954C-4E08-A4E7-249D682A9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4043" y="6357152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5A6F26-995E-4978-B0C2-3D8FCC8E1EB7}"/>
              </a:ext>
            </a:extLst>
          </p:cNvPr>
          <p:cNvSpPr/>
          <p:nvPr/>
        </p:nvSpPr>
        <p:spPr>
          <a:xfrm>
            <a:off x="84509" y="5907715"/>
            <a:ext cx="16754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2F415E"/>
                </a:solidFill>
                <a:latin typeface="Roboto Condensed"/>
              </a:rPr>
              <a:t>https://www.lhc-closer.es</a:t>
            </a:r>
            <a:endParaRPr lang="en-US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C498E-3A1F-4BC5-98B3-1B7C4BCB4E56}"/>
              </a:ext>
            </a:extLst>
          </p:cNvPr>
          <p:cNvSpPr txBox="1"/>
          <p:nvPr/>
        </p:nvSpPr>
        <p:spPr>
          <a:xfrm>
            <a:off x="2735150" y="3234186"/>
            <a:ext cx="327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 of an SRF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 cavity (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1-2 GHz)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32FD9-586B-46EA-8DA0-2AB9A844CBE9}"/>
              </a:ext>
            </a:extLst>
          </p:cNvPr>
          <p:cNvSpPr txBox="1"/>
          <p:nvPr/>
        </p:nvSpPr>
        <p:spPr>
          <a:xfrm>
            <a:off x="2973405" y="5456565"/>
            <a:ext cx="292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material: Niobium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9.2 K, operated at ~ 2 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6B7C4-66B1-451F-9E9D-D51D3567A2F0}"/>
              </a:ext>
            </a:extLst>
          </p:cNvPr>
          <p:cNvSpPr/>
          <p:nvPr/>
        </p:nvSpPr>
        <p:spPr>
          <a:xfrm>
            <a:off x="2973405" y="5456565"/>
            <a:ext cx="2922595" cy="684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7914F9-956F-4EB6-A58F-A5A5D6851DBD}"/>
                  </a:ext>
                </a:extLst>
              </p:cNvPr>
              <p:cNvSpPr txBox="1"/>
              <p:nvPr/>
            </p:nvSpPr>
            <p:spPr>
              <a:xfrm>
                <a:off x="1901126" y="4320927"/>
                <a:ext cx="4920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𝒂𝒄𝒄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7914F9-956F-4EB6-A58F-A5A5D6851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126" y="4320927"/>
                <a:ext cx="492058" cy="276999"/>
              </a:xfrm>
              <a:prstGeom prst="rect">
                <a:avLst/>
              </a:prstGeom>
              <a:blipFill>
                <a:blip r:embed="rId7"/>
                <a:stretch>
                  <a:fillRect l="-11111" r="-123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9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/>
      <p:bldP spid="19" grpId="0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FB0863-9B12-4CF7-80FC-FE4502F4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80E67-7993-4EF7-9F2F-02CE77D8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EA66BE-86E1-4EAE-8004-202F1CFBF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2460" y="287586"/>
            <a:ext cx="6761822" cy="534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D768C-D113-4503-81C5-7BC9C64CBB74}"/>
              </a:ext>
            </a:extLst>
          </p:cNvPr>
          <p:cNvSpPr txBox="1"/>
          <p:nvPr/>
        </p:nvSpPr>
        <p:spPr>
          <a:xfrm>
            <a:off x="2862072" y="923544"/>
            <a:ext cx="608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successful and expanding application of RF superconductivity</a:t>
            </a:r>
          </a:p>
        </p:txBody>
      </p:sp>
    </p:spTree>
    <p:extLst>
      <p:ext uri="{BB962C8B-B14F-4D97-AF65-F5344CB8AC3E}">
        <p14:creationId xmlns:p14="http://schemas.microsoft.com/office/powerpoint/2010/main" val="12890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4E10ED-30B6-41AC-A4DB-BBCDB16F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B77BF0-1BC1-46FA-AB89-97FC7B48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B952CD-FF0C-41A0-BDCF-9C8210AC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47" y="630936"/>
            <a:ext cx="6605735" cy="5097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BC5F5-9D06-430D-95B8-E77D43D03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" y="1359921"/>
            <a:ext cx="4763262" cy="2688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A442CC-F126-412B-A6C4-47CB081844DB}"/>
              </a:ext>
            </a:extLst>
          </p:cNvPr>
          <p:cNvSpPr/>
          <p:nvPr/>
        </p:nvSpPr>
        <p:spPr>
          <a:xfrm>
            <a:off x="115935" y="4676987"/>
            <a:ext cx="5119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good tutorial on SRF cavities for particle accelerators by Anne-Marie Valente-Feliciano (Jefferson lab):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https://indico.jacow.org/event/64/contributions/2903/attachments/314/1203/IPAC23-Tutorial-SRFCav_AMVF.pdf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1371D9-6B53-4877-9E4A-CFC167A164F7}"/>
              </a:ext>
            </a:extLst>
          </p:cNvPr>
          <p:cNvSpPr txBox="1"/>
          <p:nvPr/>
        </p:nvSpPr>
        <p:spPr>
          <a:xfrm>
            <a:off x="2678381" y="42950"/>
            <a:ext cx="6370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SRF Cavities and Cryomodules</a:t>
            </a:r>
          </a:p>
        </p:txBody>
      </p:sp>
    </p:spTree>
    <p:extLst>
      <p:ext uri="{BB962C8B-B14F-4D97-AF65-F5344CB8AC3E}">
        <p14:creationId xmlns:p14="http://schemas.microsoft.com/office/powerpoint/2010/main" val="230143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F19FCD-CB7A-40C7-94B7-16742694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28DA1-4649-42E6-9325-3B94A86D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1B853F-6213-45EB-9F34-13B82E3AB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" y="1367671"/>
            <a:ext cx="66484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C565AE1-86C1-4E56-8B03-2DC69EE3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868" y="208044"/>
            <a:ext cx="4381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118C4-DDA6-42F2-9199-B6F08CD11411}"/>
              </a:ext>
            </a:extLst>
          </p:cNvPr>
          <p:cNvSpPr txBox="1"/>
          <p:nvPr/>
        </p:nvSpPr>
        <p:spPr>
          <a:xfrm>
            <a:off x="7281794" y="1465005"/>
            <a:ext cx="48461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research topics: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Reproducibly prepare many high-Q cavities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Maximize Q(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higher-T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materials for SRF cavities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Higher Q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larger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modifications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improve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Nitrogen/Oxygen-doping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bulk with thin film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Cu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 / remove trapped magnetic flux in cavities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and eliminate residual microwave loss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88768-2598-4D9B-A11C-73421B5096E3}"/>
              </a:ext>
            </a:extLst>
          </p:cNvPr>
          <p:cNvSpPr/>
          <p:nvPr/>
        </p:nvSpPr>
        <p:spPr>
          <a:xfrm>
            <a:off x="6711696" y="5742432"/>
            <a:ext cx="246888" cy="24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5F60AC-ECA8-48E8-892F-6120472B35CE}"/>
              </a:ext>
            </a:extLst>
          </p:cNvPr>
          <p:cNvSpPr/>
          <p:nvPr/>
        </p:nvSpPr>
        <p:spPr>
          <a:xfrm>
            <a:off x="4860477" y="5605246"/>
            <a:ext cx="675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3373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446DDE-67E0-40A1-AD15-0F7359C4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CEDED-D2E4-4E66-B45B-E6555C9D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A5E91-6410-47B2-BAC1-7021044D4F68}"/>
              </a:ext>
            </a:extLst>
          </p:cNvPr>
          <p:cNvSpPr txBox="1"/>
          <p:nvPr/>
        </p:nvSpPr>
        <p:spPr>
          <a:xfrm>
            <a:off x="857839" y="2384981"/>
            <a:ext cx="10777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Microwave Filters</a:t>
            </a:r>
          </a:p>
        </p:txBody>
      </p:sp>
    </p:spTree>
    <p:extLst>
      <p:ext uri="{BB962C8B-B14F-4D97-AF65-F5344CB8AC3E}">
        <p14:creationId xmlns:p14="http://schemas.microsoft.com/office/powerpoint/2010/main" val="171463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4B2693-8962-4096-88B5-1C8D3C08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15548-0F96-44CC-BD97-4D409EA4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35B7F-A0A8-4AF9-9145-E25DE7051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957" y="551164"/>
            <a:ext cx="3657124" cy="50719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26E7CB-09F7-4B71-BF0E-6747B5573E5B}"/>
              </a:ext>
            </a:extLst>
          </p:cNvPr>
          <p:cNvCxnSpPr/>
          <p:nvPr/>
        </p:nvCxnSpPr>
        <p:spPr>
          <a:xfrm>
            <a:off x="9262872" y="850392"/>
            <a:ext cx="0" cy="2359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10A234-3A9C-4251-9B19-59439963F000}"/>
              </a:ext>
            </a:extLst>
          </p:cNvPr>
          <p:cNvCxnSpPr/>
          <p:nvPr/>
        </p:nvCxnSpPr>
        <p:spPr>
          <a:xfrm>
            <a:off x="9643872" y="847344"/>
            <a:ext cx="0" cy="2359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B78BCE-8DEA-444A-A751-4AD8CB8639CD}"/>
              </a:ext>
            </a:extLst>
          </p:cNvPr>
          <p:cNvCxnSpPr/>
          <p:nvPr/>
        </p:nvCxnSpPr>
        <p:spPr>
          <a:xfrm>
            <a:off x="9701287" y="847344"/>
            <a:ext cx="0" cy="2359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01DEBC-3ACB-4728-94FC-B637814DFB9E}"/>
              </a:ext>
            </a:extLst>
          </p:cNvPr>
          <p:cNvCxnSpPr/>
          <p:nvPr/>
        </p:nvCxnSpPr>
        <p:spPr>
          <a:xfrm>
            <a:off x="9804422" y="847344"/>
            <a:ext cx="0" cy="2359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AF523D0-106B-4D96-93FA-14D06D9F17A9}"/>
              </a:ext>
            </a:extLst>
          </p:cNvPr>
          <p:cNvSpPr txBox="1"/>
          <p:nvPr/>
        </p:nvSpPr>
        <p:spPr>
          <a:xfrm>
            <a:off x="10098567" y="3244334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4D4C57-1085-47F4-9D8C-8899D3C98A11}"/>
              </a:ext>
            </a:extLst>
          </p:cNvPr>
          <p:cNvCxnSpPr>
            <a:stCxn id="9" idx="1"/>
          </p:cNvCxnSpPr>
          <p:nvPr/>
        </p:nvCxnSpPr>
        <p:spPr>
          <a:xfrm flipH="1">
            <a:off x="9698239" y="3413611"/>
            <a:ext cx="400328" cy="976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2C552-C9BB-4709-AE7D-A2F75E5B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03" y="847344"/>
            <a:ext cx="4149611" cy="31237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63B073-BAA2-48CC-96B6-3917B167D701}"/>
              </a:ext>
            </a:extLst>
          </p:cNvPr>
          <p:cNvSpPr txBox="1"/>
          <p:nvPr/>
        </p:nvSpPr>
        <p:spPr>
          <a:xfrm>
            <a:off x="2115362" y="-22124"/>
            <a:ext cx="7395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Microwave Filter 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32328-DE2A-4655-9060-9758B1372D69}"/>
              </a:ext>
            </a:extLst>
          </p:cNvPr>
          <p:cNvSpPr txBox="1"/>
          <p:nvPr/>
        </p:nvSpPr>
        <p:spPr>
          <a:xfrm>
            <a:off x="256032" y="4381217"/>
            <a:ext cx="70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electromagnetic spectrum is very crowded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recover weak signals from distant users, and exclude interference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42D0F6-937E-4127-B55D-D49748528E41}"/>
              </a:ext>
            </a:extLst>
          </p:cNvPr>
          <p:cNvSpPr/>
          <p:nvPr/>
        </p:nvSpPr>
        <p:spPr>
          <a:xfrm>
            <a:off x="2542032" y="1143000"/>
            <a:ext cx="411480" cy="3749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607E9-0E61-42CD-999F-7E30C439D8C5}"/>
              </a:ext>
            </a:extLst>
          </p:cNvPr>
          <p:cNvSpPr txBox="1"/>
          <p:nvPr/>
        </p:nvSpPr>
        <p:spPr>
          <a:xfrm>
            <a:off x="3997092" y="1143000"/>
            <a:ext cx="280564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Front-end filter and</a:t>
            </a:r>
          </a:p>
          <a:p>
            <a:pPr algn="l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low-noise amplifier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D37D6E-9A41-4C66-9785-66D316245A44}"/>
              </a:ext>
            </a:extLst>
          </p:cNvPr>
          <p:cNvCxnSpPr>
            <a:endCxn id="14" idx="3"/>
          </p:cNvCxnSpPr>
          <p:nvPr/>
        </p:nvCxnSpPr>
        <p:spPr>
          <a:xfrm flipH="1" flipV="1">
            <a:off x="2953512" y="1330452"/>
            <a:ext cx="1043580" cy="18745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D141A8-4A98-45A6-BF5F-688F0C3B9155}"/>
              </a:ext>
            </a:extLst>
          </p:cNvPr>
          <p:cNvSpPr txBox="1"/>
          <p:nvPr/>
        </p:nvSpPr>
        <p:spPr>
          <a:xfrm>
            <a:off x="11150495" y="1558498"/>
            <a:ext cx="1049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88763-3994-4B87-A2B5-B84C543E0E2B}"/>
              </a:ext>
            </a:extLst>
          </p:cNvPr>
          <p:cNvSpPr txBox="1"/>
          <p:nvPr/>
        </p:nvSpPr>
        <p:spPr>
          <a:xfrm>
            <a:off x="11147625" y="3957424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CBC2C0-81AC-4C5E-81B6-FE96F408AD83}"/>
              </a:ext>
            </a:extLst>
          </p:cNvPr>
          <p:cNvSpPr txBox="1"/>
          <p:nvPr/>
        </p:nvSpPr>
        <p:spPr>
          <a:xfrm>
            <a:off x="256032" y="5299923"/>
            <a:ext cx="6397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Low-loss band-pass filter to pass only signals inside allocated band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Add low-noise amplifier on cryogenic platform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E21293-1C55-4E29-BEA3-D80057D93E8A}"/>
              </a:ext>
            </a:extLst>
          </p:cNvPr>
          <p:cNvSpPr txBox="1"/>
          <p:nvPr/>
        </p:nvSpPr>
        <p:spPr>
          <a:xfrm>
            <a:off x="8009103" y="320649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Band-pass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62631B-50F3-4B46-A076-21A7534AD2C2}"/>
              </a:ext>
            </a:extLst>
          </p:cNvPr>
          <p:cNvSpPr/>
          <p:nvPr/>
        </p:nvSpPr>
        <p:spPr>
          <a:xfrm>
            <a:off x="7436431" y="3090672"/>
            <a:ext cx="4521525" cy="2596896"/>
          </a:xfrm>
          <a:prstGeom prst="rect">
            <a:avLst/>
          </a:prstGeom>
          <a:solidFill>
            <a:srgbClr val="A9D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F67FE-2FA8-43CB-9BEA-F1992C24D5AF}"/>
              </a:ext>
            </a:extLst>
          </p:cNvPr>
          <p:cNvSpPr txBox="1"/>
          <p:nvPr/>
        </p:nvSpPr>
        <p:spPr>
          <a:xfrm>
            <a:off x="636051" y="5946254"/>
            <a:ext cx="2438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Microwave Filter Application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304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9A02E7-6693-4D5A-BB8A-5C68AFBC8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8FF73-7968-4B65-98EA-099771959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54F5B-A757-43E7-B434-591400906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37" y="740925"/>
            <a:ext cx="5438775" cy="2752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45509-FED8-4169-A0EE-31BE4B536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957" y="881062"/>
            <a:ext cx="4438650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52B132-5A82-4B06-8388-E957F8C6D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383" y="3807441"/>
            <a:ext cx="2708351" cy="20312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0D804D-B1BE-44DF-BAC8-B522589E7DEB}"/>
              </a:ext>
            </a:extLst>
          </p:cNvPr>
          <p:cNvSpPr/>
          <p:nvPr/>
        </p:nvSpPr>
        <p:spPr>
          <a:xfrm>
            <a:off x="7991474" y="5651499"/>
            <a:ext cx="449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Hongwei Yue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C: Superconductivity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(2019)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F6D97-24FE-45AA-BFCD-7A6AA0F6AED3}"/>
              </a:ext>
            </a:extLst>
          </p:cNvPr>
          <p:cNvSpPr txBox="1"/>
          <p:nvPr/>
        </p:nvSpPr>
        <p:spPr>
          <a:xfrm>
            <a:off x="1408176" y="98463"/>
            <a:ext cx="905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Filters are a Collection of Coupled Resonators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06083-17AB-47C3-8DE9-707F4244B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14" y="3615298"/>
            <a:ext cx="3127807" cy="2352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D18B85-43A1-4B28-B48B-F983C8BE89F5}"/>
              </a:ext>
            </a:extLst>
          </p:cNvPr>
          <p:cNvSpPr txBox="1"/>
          <p:nvPr/>
        </p:nvSpPr>
        <p:spPr>
          <a:xfrm>
            <a:off x="2014031" y="5056983"/>
            <a:ext cx="1189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DyBa</a:t>
            </a:r>
            <a:r>
              <a:rPr lang="en-US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film</a:t>
            </a:r>
          </a:p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79.4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D41C19-4FC2-40C2-BEAF-D96563623BA6}"/>
              </a:ext>
            </a:extLst>
          </p:cNvPr>
          <p:cNvSpPr txBox="1"/>
          <p:nvPr/>
        </p:nvSpPr>
        <p:spPr>
          <a:xfrm>
            <a:off x="5348192" y="4926178"/>
            <a:ext cx="135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upper stopband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D73163-1954-4CE6-93E3-5E5122CE5B20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5348192" y="4427621"/>
            <a:ext cx="679032" cy="4985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50D97D-E3A5-464D-932F-4A95230DABA1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6027224" y="4275264"/>
            <a:ext cx="797088" cy="650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E865ED-6ABC-4484-B94C-60CED2CBA751}"/>
              </a:ext>
            </a:extLst>
          </p:cNvPr>
          <p:cNvSpPr txBox="1"/>
          <p:nvPr/>
        </p:nvSpPr>
        <p:spPr>
          <a:xfrm>
            <a:off x="8044766" y="4275264"/>
            <a:ext cx="3153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resonators are implemented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thin superconducting films</a:t>
            </a:r>
          </a:p>
        </p:txBody>
      </p:sp>
    </p:spTree>
    <p:extLst>
      <p:ext uri="{BB962C8B-B14F-4D97-AF65-F5344CB8AC3E}">
        <p14:creationId xmlns:p14="http://schemas.microsoft.com/office/powerpoint/2010/main" val="34341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40D30E-E485-4F65-ADC2-FAD555B5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45E4C-3AED-41B9-9447-B4AB5E46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63052-852C-4E44-B043-AA62CBF4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045" y="551164"/>
            <a:ext cx="3657124" cy="5071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2A436-17EC-48C0-A2D7-1BC094537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05" y="675195"/>
            <a:ext cx="5054191" cy="6664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980AAA-5953-4C7F-8456-30522914B161}"/>
              </a:ext>
            </a:extLst>
          </p:cNvPr>
          <p:cNvSpPr/>
          <p:nvPr/>
        </p:nvSpPr>
        <p:spPr>
          <a:xfrm>
            <a:off x="230852" y="5677401"/>
            <a:ext cx="4597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A. Willemsen in H. Weinstock and M.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Nisenoff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Superconductivity. (Springer Netherlands, 2012).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739867-8360-4694-A686-24F5F2464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05" y="1925390"/>
            <a:ext cx="4848225" cy="33337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D76D8A-3F48-4218-9585-4A2BF7B4C86F}"/>
              </a:ext>
            </a:extLst>
          </p:cNvPr>
          <p:cNvCxnSpPr/>
          <p:nvPr/>
        </p:nvCxnSpPr>
        <p:spPr>
          <a:xfrm>
            <a:off x="7680960" y="850392"/>
            <a:ext cx="0" cy="2359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960519-F5A3-4993-B50A-96BF8B817F5E}"/>
              </a:ext>
            </a:extLst>
          </p:cNvPr>
          <p:cNvCxnSpPr/>
          <p:nvPr/>
        </p:nvCxnSpPr>
        <p:spPr>
          <a:xfrm>
            <a:off x="8061960" y="847344"/>
            <a:ext cx="0" cy="2359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4887D4-6869-4D24-8734-6D2BC130765E}"/>
              </a:ext>
            </a:extLst>
          </p:cNvPr>
          <p:cNvCxnSpPr/>
          <p:nvPr/>
        </p:nvCxnSpPr>
        <p:spPr>
          <a:xfrm>
            <a:off x="8119375" y="847344"/>
            <a:ext cx="0" cy="2359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D64D4D-460C-475A-AC4A-C0C3A58C0CAF}"/>
              </a:ext>
            </a:extLst>
          </p:cNvPr>
          <p:cNvCxnSpPr/>
          <p:nvPr/>
        </p:nvCxnSpPr>
        <p:spPr>
          <a:xfrm>
            <a:off x="8222510" y="847344"/>
            <a:ext cx="0" cy="2359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322D0C-605C-4051-989C-EB16C57F3B67}"/>
              </a:ext>
            </a:extLst>
          </p:cNvPr>
          <p:cNvSpPr txBox="1"/>
          <p:nvPr/>
        </p:nvSpPr>
        <p:spPr>
          <a:xfrm>
            <a:off x="8516655" y="3244334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notch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50C368-BE0A-4015-93AD-AE2A2F331FAF}"/>
              </a:ext>
            </a:extLst>
          </p:cNvPr>
          <p:cNvCxnSpPr>
            <a:stCxn id="13" idx="1"/>
          </p:cNvCxnSpPr>
          <p:nvPr/>
        </p:nvCxnSpPr>
        <p:spPr>
          <a:xfrm flipH="1">
            <a:off x="8116327" y="3413611"/>
            <a:ext cx="400328" cy="976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A6708B4-14B0-48D7-93BA-D58FB256BA83}"/>
              </a:ext>
            </a:extLst>
          </p:cNvPr>
          <p:cNvSpPr txBox="1"/>
          <p:nvPr/>
        </p:nvSpPr>
        <p:spPr>
          <a:xfrm>
            <a:off x="1455310" y="158833"/>
            <a:ext cx="889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High-T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Superconducting (HTS) Microwave Filters – Description of Application</a:t>
            </a:r>
          </a:p>
        </p:txBody>
      </p:sp>
    </p:spTree>
    <p:extLst>
      <p:ext uri="{BB962C8B-B14F-4D97-AF65-F5344CB8AC3E}">
        <p14:creationId xmlns:p14="http://schemas.microsoft.com/office/powerpoint/2010/main" val="61902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7033F1-C121-400C-9169-74952B2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83750-356A-4E45-BB58-CEDA325D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858CB-80C4-4A56-B655-D814C9CB6ACB}"/>
              </a:ext>
            </a:extLst>
          </p:cNvPr>
          <p:cNvSpPr txBox="1"/>
          <p:nvPr/>
        </p:nvSpPr>
        <p:spPr>
          <a:xfrm>
            <a:off x="363498" y="2060976"/>
            <a:ext cx="90557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HTS Microwave Filters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Small size compared 3D normal metal structures with comparable Q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Low insertion loss in the pass-band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High out-of-band rejection, steep cutoff, narrow-bandwidth and highly selective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Integrate with cryogenic low-noise semiconductor amplifier to improve system SNR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Increased range of reception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At one point (early 2000’s) ~10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HTS filters with cryocoolers in operation in the USA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778A3-740D-4A64-BD85-BD229B4D4004}"/>
              </a:ext>
            </a:extLst>
          </p:cNvPr>
          <p:cNvSpPr txBox="1"/>
          <p:nvPr/>
        </p:nvSpPr>
        <p:spPr>
          <a:xfrm>
            <a:off x="363498" y="629966"/>
            <a:ext cx="10379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filter design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Coupled resonators!  Higher Q-factors allows for more aggressive designs. Filter design is a high art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Better performance in filter response requires using more resonators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Typically used to define a band-pass or band-reject 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531FC-C305-4C70-833E-9622F06AE598}"/>
              </a:ext>
            </a:extLst>
          </p:cNvPr>
          <p:cNvSpPr txBox="1"/>
          <p:nvPr/>
        </p:nvSpPr>
        <p:spPr>
          <a:xfrm>
            <a:off x="363498" y="4394222"/>
            <a:ext cx="109728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HTS microwave filters encouraged the development of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Low-maintenance stand-alone closed-cycle cryocoolers with long MTBF (~ 5 years between maintenance)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HTS 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100 K, operated at about 60 K (N.B. most SC applications require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/2)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Low power, compact, efficient cryocoolers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Two-dimensional (thin film) RF circuits – more compact and easier to cool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Low thermal conductivity microwave cables (connecting R/T-cryogenic)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C562C4-26A7-4FFD-AA89-F7C6B090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279" y="1230130"/>
            <a:ext cx="3371036" cy="1910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03BCBD-3B6E-41EE-B02D-A088ACAABD70}"/>
              </a:ext>
            </a:extLst>
          </p:cNvPr>
          <p:cNvSpPr txBox="1"/>
          <p:nvPr/>
        </p:nvSpPr>
        <p:spPr>
          <a:xfrm>
            <a:off x="1489158" y="136525"/>
            <a:ext cx="8128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High-T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Superconducting (HTS) Microwave Filters – Long-Term Impact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B5E0A-AB48-4114-85B9-7E2C27C0AB95}"/>
              </a:ext>
            </a:extLst>
          </p:cNvPr>
          <p:cNvSpPr txBox="1"/>
          <p:nvPr/>
        </p:nvSpPr>
        <p:spPr>
          <a:xfrm>
            <a:off x="10940755" y="1368630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 3D</a:t>
            </a:r>
          </a:p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metal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86E99-850A-44A4-BB46-29BED844B1BD}"/>
              </a:ext>
            </a:extLst>
          </p:cNvPr>
          <p:cNvSpPr txBox="1"/>
          <p:nvPr/>
        </p:nvSpPr>
        <p:spPr>
          <a:xfrm>
            <a:off x="10318020" y="2806534"/>
            <a:ext cx="1501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superconducting</a:t>
            </a:r>
          </a:p>
        </p:txBody>
      </p:sp>
    </p:spTree>
    <p:extLst>
      <p:ext uri="{BB962C8B-B14F-4D97-AF65-F5344CB8AC3E}">
        <p14:creationId xmlns:p14="http://schemas.microsoft.com/office/powerpoint/2010/main" val="29055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AC2413-18A5-456D-AF1D-384DB480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30583-6C8A-4B9B-8014-75C2D90D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B3D12-F907-46CC-93F5-467C9478D242}"/>
              </a:ext>
            </a:extLst>
          </p:cNvPr>
          <p:cNvSpPr txBox="1"/>
          <p:nvPr/>
        </p:nvSpPr>
        <p:spPr>
          <a:xfrm>
            <a:off x="567171" y="2413262"/>
            <a:ext cx="10920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Kinetic Inductance Detectors</a:t>
            </a:r>
          </a:p>
        </p:txBody>
      </p:sp>
    </p:spTree>
    <p:extLst>
      <p:ext uri="{BB962C8B-B14F-4D97-AF65-F5344CB8AC3E}">
        <p14:creationId xmlns:p14="http://schemas.microsoft.com/office/powerpoint/2010/main" val="90089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4067F-713E-410B-ADA2-83339D5B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67D54-7E5D-4AD9-AA8B-B44C0501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4FB652-AA10-42E1-A5B7-EDCB7D9D4E75}"/>
              </a:ext>
            </a:extLst>
          </p:cNvPr>
          <p:cNvSpPr/>
          <p:nvPr/>
        </p:nvSpPr>
        <p:spPr>
          <a:xfrm>
            <a:off x="435428" y="2046667"/>
            <a:ext cx="1132114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Applications of RF Superconductivity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Resonators (Coplanar Waveguide for QC, high-Q for SRF accelerators)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Microwave Kinetic Inductance Detectors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Microwave filters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Josephson-based parametric amplifiers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24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EAEFCF-3888-48D6-B814-B566B6B4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9050B-725B-4839-95F9-5E9791EE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20</a:t>
            </a:fld>
            <a:endParaRPr lang="en-US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EED914A7-86A6-450C-AFCA-BB65A1E5D0E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10906" y="1268710"/>
            <a:ext cx="990600" cy="0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5" name="Freeform 7">
            <a:extLst>
              <a:ext uri="{FF2B5EF4-FFF2-40B4-BE49-F238E27FC236}">
                <a16:creationId xmlns:a16="http://schemas.microsoft.com/office/drawing/2014/main" id="{75728F53-557E-4F29-ABB8-3ECF2B21BC09}"/>
              </a:ext>
            </a:extLst>
          </p:cNvPr>
          <p:cNvSpPr>
            <a:spLocks/>
          </p:cNvSpPr>
          <p:nvPr/>
        </p:nvSpPr>
        <p:spPr bwMode="auto">
          <a:xfrm rot="18916335">
            <a:off x="2739506" y="1040110"/>
            <a:ext cx="441325" cy="481013"/>
          </a:xfrm>
          <a:custGeom>
            <a:avLst/>
            <a:gdLst>
              <a:gd name="T0" fmla="*/ 134984 w 440764"/>
              <a:gd name="T1" fmla="*/ 49276 h 481106"/>
              <a:gd name="T2" fmla="*/ 359959 w 440764"/>
              <a:gd name="T3" fmla="*/ 40317 h 481106"/>
              <a:gd name="T4" fmla="*/ 413953 w 440764"/>
              <a:gd name="T5" fmla="*/ 291185 h 481106"/>
              <a:gd name="T6" fmla="*/ 188979 w 440764"/>
              <a:gd name="T7" fmla="*/ 470374 h 481106"/>
              <a:gd name="T8" fmla="*/ 0 w 440764"/>
              <a:gd name="T9" fmla="*/ 228468 h 481106"/>
              <a:gd name="T10" fmla="*/ 0 w 440764"/>
              <a:gd name="T11" fmla="*/ 228468 h 4811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0764"/>
              <a:gd name="T19" fmla="*/ 0 h 481106"/>
              <a:gd name="T20" fmla="*/ 440764 w 440764"/>
              <a:gd name="T21" fmla="*/ 481106 h 48110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0764" h="481106">
                <a:moveTo>
                  <a:pt x="134470" y="49306"/>
                </a:moveTo>
                <a:cubicBezTo>
                  <a:pt x="223370" y="24653"/>
                  <a:pt x="312270" y="0"/>
                  <a:pt x="358588" y="40341"/>
                </a:cubicBezTo>
                <a:cubicBezTo>
                  <a:pt x="404906" y="80682"/>
                  <a:pt x="440764" y="219635"/>
                  <a:pt x="412376" y="291353"/>
                </a:cubicBezTo>
                <a:cubicBezTo>
                  <a:pt x="383988" y="363071"/>
                  <a:pt x="256988" y="481106"/>
                  <a:pt x="188259" y="470647"/>
                </a:cubicBezTo>
                <a:cubicBezTo>
                  <a:pt x="119530" y="460188"/>
                  <a:pt x="0" y="228600"/>
                  <a:pt x="0" y="228600"/>
                </a:cubicBezTo>
              </a:path>
            </a:pathLst>
          </a:cu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9E6C7FE9-33CA-46C5-B7B4-9F4814B3374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1506" y="1268710"/>
            <a:ext cx="990600" cy="0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" name="Straight Arrow Connector 12">
            <a:extLst>
              <a:ext uri="{FF2B5EF4-FFF2-40B4-BE49-F238E27FC236}">
                <a16:creationId xmlns:a16="http://schemas.microsoft.com/office/drawing/2014/main" id="{3AF06F53-58A1-4522-BA87-CC9BCA9E7D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6306" y="1268710"/>
            <a:ext cx="457200" cy="1588"/>
          </a:xfrm>
          <a:prstGeom prst="straightConnector1">
            <a:avLst/>
          </a:prstGeom>
          <a:noFill/>
          <a:ln w="76200" algn="ctr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16" name="TextBox 18">
            <a:extLst>
              <a:ext uri="{FF2B5EF4-FFF2-40B4-BE49-F238E27FC236}">
                <a16:creationId xmlns:a16="http://schemas.microsoft.com/office/drawing/2014/main" id="{12248189-7427-4995-9495-812081A39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906" y="1573510"/>
            <a:ext cx="10005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</a:rPr>
              <a:t>Geometrical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326B95F8-7855-4DB1-A2D6-D758189A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106" y="1573510"/>
            <a:ext cx="6655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Kinetic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667DA-8CBE-4BCB-9527-550EBF35C5D7}"/>
              </a:ext>
            </a:extLst>
          </p:cNvPr>
          <p:cNvSpPr txBox="1"/>
          <p:nvPr/>
        </p:nvSpPr>
        <p:spPr>
          <a:xfrm>
            <a:off x="825607" y="1035348"/>
            <a:ext cx="1544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superconducting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wire</a:t>
            </a:r>
          </a:p>
        </p:txBody>
      </p:sp>
      <p:grpSp>
        <p:nvGrpSpPr>
          <p:cNvPr id="21" name="Group 152">
            <a:extLst>
              <a:ext uri="{FF2B5EF4-FFF2-40B4-BE49-F238E27FC236}">
                <a16:creationId xmlns:a16="http://schemas.microsoft.com/office/drawing/2014/main" id="{DDC05B03-5E79-44AA-9857-C4D9E51F284A}"/>
              </a:ext>
            </a:extLst>
          </p:cNvPr>
          <p:cNvGrpSpPr>
            <a:grpSpLocks/>
          </p:cNvGrpSpPr>
          <p:nvPr/>
        </p:nvGrpSpPr>
        <p:grpSpPr bwMode="auto">
          <a:xfrm>
            <a:off x="983733" y="2381150"/>
            <a:ext cx="7532688" cy="2874963"/>
            <a:chOff x="443" y="2232"/>
            <a:chExt cx="4745" cy="1811"/>
          </a:xfrm>
        </p:grpSpPr>
        <p:sp>
          <p:nvSpPr>
            <p:cNvPr id="22" name="Rectangle 96">
              <a:extLst>
                <a:ext uri="{FF2B5EF4-FFF2-40B4-BE49-F238E27FC236}">
                  <a16:creationId xmlns:a16="http://schemas.microsoft.com/office/drawing/2014/main" id="{15A961D7-B458-4DFA-BC20-BB76EF98C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48"/>
              <a:ext cx="2736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" name="Oval 97">
              <a:extLst>
                <a:ext uri="{FF2B5EF4-FFF2-40B4-BE49-F238E27FC236}">
                  <a16:creationId xmlns:a16="http://schemas.microsoft.com/office/drawing/2014/main" id="{BDD69870-32A0-4B41-A548-E6B948282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544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" name="Oval 98">
              <a:extLst>
                <a:ext uri="{FF2B5EF4-FFF2-40B4-BE49-F238E27FC236}">
                  <a16:creationId xmlns:a16="http://schemas.microsoft.com/office/drawing/2014/main" id="{403ACFC7-EDEC-47D9-A402-FB24406C2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784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" name="Oval 99">
              <a:extLst>
                <a:ext uri="{FF2B5EF4-FFF2-40B4-BE49-F238E27FC236}">
                  <a16:creationId xmlns:a16="http://schemas.microsoft.com/office/drawing/2014/main" id="{CC523084-6077-4EB5-AB0F-9173763DC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9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" name="Oval 100">
              <a:extLst>
                <a:ext uri="{FF2B5EF4-FFF2-40B4-BE49-F238E27FC236}">
                  <a16:creationId xmlns:a16="http://schemas.microsoft.com/office/drawing/2014/main" id="{D2D2EFD2-DDF3-4AB8-BD15-F977D47FA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736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" name="Oval 101">
              <a:extLst>
                <a:ext uri="{FF2B5EF4-FFF2-40B4-BE49-F238E27FC236}">
                  <a16:creationId xmlns:a16="http://schemas.microsoft.com/office/drawing/2014/main" id="{606BB413-40F4-480F-8982-8AE0B3532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59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" name="Oval 102">
              <a:extLst>
                <a:ext uri="{FF2B5EF4-FFF2-40B4-BE49-F238E27FC236}">
                  <a16:creationId xmlns:a16="http://schemas.microsoft.com/office/drawing/2014/main" id="{70E1D337-1FCD-454E-B2E7-A52158C7D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" name="Oval 103">
              <a:extLst>
                <a:ext uri="{FF2B5EF4-FFF2-40B4-BE49-F238E27FC236}">
                  <a16:creationId xmlns:a16="http://schemas.microsoft.com/office/drawing/2014/main" id="{E03A1D00-15DD-4DBD-8DD3-4DF3AFF7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84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0" name="Group 104">
              <a:extLst>
                <a:ext uri="{FF2B5EF4-FFF2-40B4-BE49-F238E27FC236}">
                  <a16:creationId xmlns:a16="http://schemas.microsoft.com/office/drawing/2014/main" id="{5EE728C1-441F-4A5E-86DC-C160D70F19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544"/>
              <a:ext cx="144" cy="96"/>
              <a:chOff x="944" y="3484"/>
              <a:chExt cx="144" cy="96"/>
            </a:xfrm>
          </p:grpSpPr>
          <p:sp>
            <p:nvSpPr>
              <p:cNvPr id="68" name="Oval 105">
                <a:extLst>
                  <a:ext uri="{FF2B5EF4-FFF2-40B4-BE49-F238E27FC236}">
                    <a16:creationId xmlns:a16="http://schemas.microsoft.com/office/drawing/2014/main" id="{10D8A488-9B61-4B8E-B349-831819049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4" y="3484"/>
                <a:ext cx="144" cy="9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9" name="Oval 106">
                <a:extLst>
                  <a:ext uri="{FF2B5EF4-FFF2-40B4-BE49-F238E27FC236}">
                    <a16:creationId xmlns:a16="http://schemas.microsoft.com/office/drawing/2014/main" id="{664C5AF6-F129-45C3-91F9-E6934B1F1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0" name="Oval 107">
                <a:extLst>
                  <a:ext uri="{FF2B5EF4-FFF2-40B4-BE49-F238E27FC236}">
                    <a16:creationId xmlns:a16="http://schemas.microsoft.com/office/drawing/2014/main" id="{7D9F91D4-AC8A-4D54-A7AC-54C7A05A1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1" name="Group 108">
              <a:extLst>
                <a:ext uri="{FF2B5EF4-FFF2-40B4-BE49-F238E27FC236}">
                  <a16:creationId xmlns:a16="http://schemas.microsoft.com/office/drawing/2014/main" id="{117DFC44-C2E3-4051-80B9-4A45F7AA63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736"/>
              <a:ext cx="144" cy="96"/>
              <a:chOff x="944" y="3484"/>
              <a:chExt cx="144" cy="96"/>
            </a:xfrm>
          </p:grpSpPr>
          <p:sp>
            <p:nvSpPr>
              <p:cNvPr id="65" name="Oval 109">
                <a:extLst>
                  <a:ext uri="{FF2B5EF4-FFF2-40B4-BE49-F238E27FC236}">
                    <a16:creationId xmlns:a16="http://schemas.microsoft.com/office/drawing/2014/main" id="{9F4E07CE-0263-4B11-B079-CA512EEF4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4" y="3484"/>
                <a:ext cx="144" cy="9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6" name="Oval 110">
                <a:extLst>
                  <a:ext uri="{FF2B5EF4-FFF2-40B4-BE49-F238E27FC236}">
                    <a16:creationId xmlns:a16="http://schemas.microsoft.com/office/drawing/2014/main" id="{F459D971-C9FB-4FDC-8BF2-608252205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7" name="Oval 111">
                <a:extLst>
                  <a:ext uri="{FF2B5EF4-FFF2-40B4-BE49-F238E27FC236}">
                    <a16:creationId xmlns:a16="http://schemas.microsoft.com/office/drawing/2014/main" id="{D40FAB33-EBB9-4277-BC83-9E93A2CA1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2" name="Group 112">
              <a:extLst>
                <a:ext uri="{FF2B5EF4-FFF2-40B4-BE49-F238E27FC236}">
                  <a16:creationId xmlns:a16="http://schemas.microsoft.com/office/drawing/2014/main" id="{ACE5F9E9-61C9-461A-AE94-D93B1D7C1A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2736"/>
              <a:ext cx="144" cy="96"/>
              <a:chOff x="944" y="3484"/>
              <a:chExt cx="144" cy="96"/>
            </a:xfrm>
          </p:grpSpPr>
          <p:sp>
            <p:nvSpPr>
              <p:cNvPr id="62" name="Oval 113">
                <a:extLst>
                  <a:ext uri="{FF2B5EF4-FFF2-40B4-BE49-F238E27FC236}">
                    <a16:creationId xmlns:a16="http://schemas.microsoft.com/office/drawing/2014/main" id="{3BFD43F7-A80F-40EE-869E-032712269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4" y="3484"/>
                <a:ext cx="144" cy="9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3" name="Oval 114">
                <a:extLst>
                  <a:ext uri="{FF2B5EF4-FFF2-40B4-BE49-F238E27FC236}">
                    <a16:creationId xmlns:a16="http://schemas.microsoft.com/office/drawing/2014/main" id="{0FFE553B-1A72-45E2-BDB8-64F263740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4" name="Oval 115">
                <a:extLst>
                  <a:ext uri="{FF2B5EF4-FFF2-40B4-BE49-F238E27FC236}">
                    <a16:creationId xmlns:a16="http://schemas.microsoft.com/office/drawing/2014/main" id="{638D0E57-BC5C-4D0D-8AFD-0F78BAD54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3" name="Group 116">
              <a:extLst>
                <a:ext uri="{FF2B5EF4-FFF2-40B4-BE49-F238E27FC236}">
                  <a16:creationId xmlns:a16="http://schemas.microsoft.com/office/drawing/2014/main" id="{A7DF7162-CB6A-45C4-A6FE-56E45D0B7D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2592"/>
              <a:ext cx="144" cy="96"/>
              <a:chOff x="944" y="3484"/>
              <a:chExt cx="144" cy="96"/>
            </a:xfrm>
          </p:grpSpPr>
          <p:sp>
            <p:nvSpPr>
              <p:cNvPr id="59" name="Oval 117">
                <a:extLst>
                  <a:ext uri="{FF2B5EF4-FFF2-40B4-BE49-F238E27FC236}">
                    <a16:creationId xmlns:a16="http://schemas.microsoft.com/office/drawing/2014/main" id="{BD558039-E32C-4951-8223-BA0416D50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4" y="3484"/>
                <a:ext cx="144" cy="9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0" name="Oval 118">
                <a:extLst>
                  <a:ext uri="{FF2B5EF4-FFF2-40B4-BE49-F238E27FC236}">
                    <a16:creationId xmlns:a16="http://schemas.microsoft.com/office/drawing/2014/main" id="{7FB2A0BF-2240-4F5A-8E83-E28EAC372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1" name="Oval 119">
                <a:extLst>
                  <a:ext uri="{FF2B5EF4-FFF2-40B4-BE49-F238E27FC236}">
                    <a16:creationId xmlns:a16="http://schemas.microsoft.com/office/drawing/2014/main" id="{15C32C53-59FC-431E-8902-F8C049696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4" name="Group 120">
              <a:extLst>
                <a:ext uri="{FF2B5EF4-FFF2-40B4-BE49-F238E27FC236}">
                  <a16:creationId xmlns:a16="http://schemas.microsoft.com/office/drawing/2014/main" id="{253D9F2B-09A9-4020-8829-AD064556F9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544"/>
              <a:ext cx="144" cy="96"/>
              <a:chOff x="944" y="3484"/>
              <a:chExt cx="144" cy="96"/>
            </a:xfrm>
          </p:grpSpPr>
          <p:sp>
            <p:nvSpPr>
              <p:cNvPr id="56" name="Oval 121">
                <a:extLst>
                  <a:ext uri="{FF2B5EF4-FFF2-40B4-BE49-F238E27FC236}">
                    <a16:creationId xmlns:a16="http://schemas.microsoft.com/office/drawing/2014/main" id="{86B616FB-4990-45CD-8D3C-45F6FE165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4" y="3484"/>
                <a:ext cx="144" cy="9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7" name="Oval 122">
                <a:extLst>
                  <a:ext uri="{FF2B5EF4-FFF2-40B4-BE49-F238E27FC236}">
                    <a16:creationId xmlns:a16="http://schemas.microsoft.com/office/drawing/2014/main" id="{BA6BDF33-E85B-4983-BCAC-3CFCB2454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8" name="Oval 123">
                <a:extLst>
                  <a:ext uri="{FF2B5EF4-FFF2-40B4-BE49-F238E27FC236}">
                    <a16:creationId xmlns:a16="http://schemas.microsoft.com/office/drawing/2014/main" id="{C2D77A01-13B8-4EEC-8408-150364BFF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" y="3504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5" name="Line 124">
              <a:extLst>
                <a:ext uri="{FF2B5EF4-FFF2-40B4-BE49-F238E27FC236}">
                  <a16:creationId xmlns:a16="http://schemas.microsoft.com/office/drawing/2014/main" id="{FDE7C697-BCDE-4D4C-B26A-F68FDC5B3E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688"/>
              <a:ext cx="384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6" name="Text Box 125">
              <a:extLst>
                <a:ext uri="{FF2B5EF4-FFF2-40B4-BE49-F238E27FC236}">
                  <a16:creationId xmlns:a16="http://schemas.microsoft.com/office/drawing/2014/main" id="{11F76287-CED4-4431-9416-4AF5A320D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2" y="2522"/>
              <a:ext cx="9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J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 =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J</a:t>
              </a:r>
              <a:r>
                <a:rPr kumimoji="0" lang="en-US" sz="24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s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 +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J</a:t>
              </a:r>
              <a:r>
                <a:rPr kumimoji="0" lang="en-US" sz="24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  <a:endPara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7" name="Line 126">
              <a:extLst>
                <a:ext uri="{FF2B5EF4-FFF2-40B4-BE49-F238E27FC236}">
                  <a16:creationId xmlns:a16="http://schemas.microsoft.com/office/drawing/2014/main" id="{4AC5B888-B0AA-4454-A2EE-2FB8D6DC1D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592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8" name="Text Box 127">
              <a:extLst>
                <a:ext uri="{FF2B5EF4-FFF2-40B4-BE49-F238E27FC236}">
                  <a16:creationId xmlns:a16="http://schemas.microsoft.com/office/drawing/2014/main" id="{54D45C53-8CCB-431A-950A-D8846EEF9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" y="2448"/>
              <a:ext cx="2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J</a:t>
              </a:r>
              <a:r>
                <a:rPr kumimoji="0" lang="en-US" sz="2400" b="0" i="0" u="none" strike="noStrike" kern="0" cap="none" spc="0" normalizeH="0" baseline="-2500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39" name="Line 128">
              <a:extLst>
                <a:ext uri="{FF2B5EF4-FFF2-40B4-BE49-F238E27FC236}">
                  <a16:creationId xmlns:a16="http://schemas.microsoft.com/office/drawing/2014/main" id="{B39E6014-13BA-462C-863A-54860641C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0" y="2808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" name="Text Box 129">
              <a:extLst>
                <a:ext uri="{FF2B5EF4-FFF2-40B4-BE49-F238E27FC236}">
                  <a16:creationId xmlns:a16="http://schemas.microsoft.com/office/drawing/2014/main" id="{74AC3680-03D1-456B-9AB4-BFFE88BB8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6" y="2664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J</a:t>
              </a:r>
              <a:r>
                <a:rPr kumimoji="0" lang="en-US" sz="24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41" name="Text Box 130">
              <a:extLst>
                <a:ext uri="{FF2B5EF4-FFF2-40B4-BE49-F238E27FC236}">
                  <a16:creationId xmlns:a16="http://schemas.microsoft.com/office/drawing/2014/main" id="{720000D0-6E54-4BF0-8AF8-408C475F9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5" y="2232"/>
              <a:ext cx="22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AC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 Current-carrying superconductor</a:t>
              </a:r>
            </a:p>
          </p:txBody>
        </p:sp>
        <p:sp>
          <p:nvSpPr>
            <p:cNvPr id="42" name="Line 137">
              <a:extLst>
                <a:ext uri="{FF2B5EF4-FFF2-40B4-BE49-F238E27FC236}">
                  <a16:creationId xmlns:a16="http://schemas.microsoft.com/office/drawing/2014/main" id="{50C6BF7D-7A97-40C8-8809-77FE5EDE7B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688"/>
              <a:ext cx="384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3" name="Line 140">
              <a:extLst>
                <a:ext uri="{FF2B5EF4-FFF2-40B4-BE49-F238E27FC236}">
                  <a16:creationId xmlns:a16="http://schemas.microsoft.com/office/drawing/2014/main" id="{FD6A3D3A-2837-488D-BB95-26349C1CF4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1" y="3072"/>
              <a:ext cx="0" cy="7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4" name="Line 141">
              <a:extLst>
                <a:ext uri="{FF2B5EF4-FFF2-40B4-BE49-F238E27FC236}">
                  <a16:creationId xmlns:a16="http://schemas.microsoft.com/office/drawing/2014/main" id="{C2408105-7B5F-4520-8422-AC50D4AF9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" y="3840"/>
              <a:ext cx="105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Text Box 142">
              <a:extLst>
                <a:ext uri="{FF2B5EF4-FFF2-40B4-BE49-F238E27FC236}">
                  <a16:creationId xmlns:a16="http://schemas.microsoft.com/office/drawing/2014/main" id="{FFBBD2A7-8C69-4DA2-AC98-2EB899A7D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3" y="3735"/>
              <a:ext cx="1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46" name="Arc 143">
              <a:extLst>
                <a:ext uri="{FF2B5EF4-FFF2-40B4-BE49-F238E27FC236}">
                  <a16:creationId xmlns:a16="http://schemas.microsoft.com/office/drawing/2014/main" id="{80C2B413-F6AB-45D5-9A77-697CAC908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" y="3264"/>
              <a:ext cx="81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7" name="Arc 144">
              <a:extLst>
                <a:ext uri="{FF2B5EF4-FFF2-40B4-BE49-F238E27FC236}">
                  <a16:creationId xmlns:a16="http://schemas.microsoft.com/office/drawing/2014/main" id="{7C936699-BB9A-4294-88F3-C6B8405183F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31" y="3264"/>
              <a:ext cx="81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8" name="Line 145">
              <a:extLst>
                <a:ext uri="{FF2B5EF4-FFF2-40B4-BE49-F238E27FC236}">
                  <a16:creationId xmlns:a16="http://schemas.microsoft.com/office/drawing/2014/main" id="{4DC102D8-F06C-462E-8C43-CAFB93B0EE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7" y="3275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9" name="Text Box 146">
              <a:extLst>
                <a:ext uri="{FF2B5EF4-FFF2-40B4-BE49-F238E27FC236}">
                  <a16:creationId xmlns:a16="http://schemas.microsoft.com/office/drawing/2014/main" id="{4D9CFA49-8C01-4695-BB46-10D3B8454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" y="3723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50" name="Text Box 147">
              <a:extLst>
                <a:ext uri="{FF2B5EF4-FFF2-40B4-BE49-F238E27FC236}">
                  <a16:creationId xmlns:a16="http://schemas.microsoft.com/office/drawing/2014/main" id="{47096282-2245-49CB-8822-0DA45B728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" y="3154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51" name="Text Box 148">
              <a:extLst>
                <a:ext uri="{FF2B5EF4-FFF2-40B4-BE49-F238E27FC236}">
                  <a16:creationId xmlns:a16="http://schemas.microsoft.com/office/drawing/2014/main" id="{84DB8796-635D-4C48-8002-87FEBDE07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9" y="3013"/>
              <a:ext cx="42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(T)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2" name="Text Box 149">
              <a:extLst>
                <a:ext uri="{FF2B5EF4-FFF2-40B4-BE49-F238E27FC236}">
                  <a16:creationId xmlns:a16="http://schemas.microsoft.com/office/drawing/2014/main" id="{181DF3E2-18A0-49D8-AEF5-30E365E54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" y="3096"/>
              <a:ext cx="40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s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(T)</a:t>
              </a:r>
            </a:p>
          </p:txBody>
        </p:sp>
        <p:sp>
          <p:nvSpPr>
            <p:cNvPr id="53" name="Text Box 150">
              <a:extLst>
                <a:ext uri="{FF2B5EF4-FFF2-40B4-BE49-F238E27FC236}">
                  <a16:creationId xmlns:a16="http://schemas.microsoft.com/office/drawing/2014/main" id="{8315C077-6BF8-4942-86D2-961356911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" y="3831"/>
              <a:ext cx="2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T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54" name="Text Box 151">
              <a:extLst>
                <a:ext uri="{FF2B5EF4-FFF2-40B4-BE49-F238E27FC236}">
                  <a16:creationId xmlns:a16="http://schemas.microsoft.com/office/drawing/2014/main" id="{5C61D7DE-F163-492E-B11A-34EFBA859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253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J</a:t>
              </a:r>
            </a:p>
          </p:txBody>
        </p:sp>
        <p:sp>
          <p:nvSpPr>
            <p:cNvPr id="55" name="Text Box 125">
              <a:extLst>
                <a:ext uri="{FF2B5EF4-FFF2-40B4-BE49-F238E27FC236}">
                  <a16:creationId xmlns:a16="http://schemas.microsoft.com/office/drawing/2014/main" id="{67E89BB2-DAF5-425F-BB3D-4B75046D1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8" y="3402"/>
              <a:ext cx="125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 =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s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itchFamily="18" charset="0"/>
                </a:rPr>
                <a:t>(T)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 +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  <a:r>
                <a:rPr kumimoji="0" lang="en-US" sz="20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(T)</a:t>
              </a:r>
              <a:endPara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AC9856F9-9776-4595-9F83-4028BA3EC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04" y="619515"/>
            <a:ext cx="5169100" cy="165476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9265447-324F-4DCE-926C-9E4138301343}"/>
              </a:ext>
            </a:extLst>
          </p:cNvPr>
          <p:cNvSpPr/>
          <p:nvPr/>
        </p:nvSpPr>
        <p:spPr>
          <a:xfrm>
            <a:off x="6559525" y="3674212"/>
            <a:ext cx="2321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4F81BD"/>
                </a:solidFill>
                <a:latin typeface="Times New Roman" pitchFamily="18" charset="0"/>
              </a:rPr>
              <a:t>J</a:t>
            </a:r>
            <a:r>
              <a:rPr lang="en-US" sz="2800" baseline="-25000" dirty="0">
                <a:solidFill>
                  <a:srgbClr val="4F81BD"/>
                </a:solidFill>
                <a:latin typeface="Times New Roman" pitchFamily="18" charset="0"/>
              </a:rPr>
              <a:t>s</a:t>
            </a:r>
            <a:r>
              <a:rPr lang="en-US" sz="2800" dirty="0">
                <a:solidFill>
                  <a:srgbClr val="4F81BD"/>
                </a:solidFill>
                <a:latin typeface="Times New Roman" pitchFamily="18" charset="0"/>
              </a:rPr>
              <a:t> = (-2e) n</a:t>
            </a:r>
            <a:r>
              <a:rPr lang="en-US" sz="2800" baseline="-25000" dirty="0">
                <a:solidFill>
                  <a:srgbClr val="4F81BD"/>
                </a:solidFill>
                <a:latin typeface="Times New Roman" pitchFamily="18" charset="0"/>
              </a:rPr>
              <a:t>s</a:t>
            </a:r>
            <a:r>
              <a:rPr lang="en-US" sz="2800" dirty="0">
                <a:solidFill>
                  <a:srgbClr val="4F81BD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4F81BD"/>
                </a:solidFill>
                <a:latin typeface="Times New Roman" pitchFamily="18" charset="0"/>
              </a:rPr>
              <a:t>v</a:t>
            </a:r>
            <a:r>
              <a:rPr lang="en-US" sz="2800" baseline="-25000" dirty="0">
                <a:solidFill>
                  <a:srgbClr val="4F81BD"/>
                </a:solidFill>
                <a:latin typeface="Times New Roman" pitchFamily="18" charset="0"/>
              </a:rPr>
              <a:t>s 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95E2F4-3F7B-4D93-BFC3-066A5566DB8E}"/>
              </a:ext>
            </a:extLst>
          </p:cNvPr>
          <p:cNvSpPr txBox="1"/>
          <p:nvPr/>
        </p:nvSpPr>
        <p:spPr>
          <a:xfrm>
            <a:off x="5399090" y="4316821"/>
            <a:ext cx="436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As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T→T</a:t>
            </a:r>
            <a:r>
              <a:rPr lang="en-US" sz="2400" baseline="-25000" dirty="0" err="1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400" dirty="0">
                <a:solidFill>
                  <a:srgbClr val="4F81BD"/>
                </a:solidFill>
                <a:latin typeface="Times New Roman" pitchFamily="18" charset="0"/>
              </a:rPr>
              <a:t>n</a:t>
            </a:r>
            <a:r>
              <a:rPr lang="en-US" sz="2400" baseline="-25000" dirty="0">
                <a:solidFill>
                  <a:srgbClr val="4F81BD"/>
                </a:solidFill>
                <a:latin typeface="Times New Roman" pitchFamily="18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↓, </a:t>
            </a:r>
            <a:r>
              <a:rPr lang="en-US" sz="2400" b="1" dirty="0">
                <a:solidFill>
                  <a:srgbClr val="4F81BD"/>
                </a:solidFill>
                <a:latin typeface="Times New Roman" pitchFamily="18" charset="0"/>
              </a:rPr>
              <a:t>v</a:t>
            </a:r>
            <a:r>
              <a:rPr lang="en-US" sz="2400" baseline="-25000" dirty="0">
                <a:solidFill>
                  <a:srgbClr val="4F81BD"/>
                </a:solidFill>
                <a:latin typeface="Times New Roman" pitchFamily="18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↑, to maintain </a:t>
            </a:r>
            <a:r>
              <a:rPr lang="en-US" sz="2400" b="1" dirty="0" err="1">
                <a:solidFill>
                  <a:srgbClr val="4F81BD"/>
                </a:solidFill>
                <a:latin typeface="Times New Roman" pitchFamily="18" charset="0"/>
              </a:rPr>
              <a:t>J</a:t>
            </a:r>
            <a:r>
              <a:rPr lang="en-US" sz="2400" baseline="-25000" dirty="0" err="1">
                <a:solidFill>
                  <a:srgbClr val="4F81BD"/>
                </a:solidFill>
                <a:latin typeface="Times New Roman" pitchFamily="18" charset="0"/>
              </a:rPr>
              <a:t>s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ADB1F27-0860-44E8-B5E1-BF4090B9AC27}"/>
                  </a:ext>
                </a:extLst>
              </p:cNvPr>
              <p:cNvSpPr txBox="1"/>
              <p:nvPr/>
            </p:nvSpPr>
            <p:spPr>
              <a:xfrm>
                <a:off x="5399090" y="5222884"/>
                <a:ext cx="2083968" cy="753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𝑘𝑖𝑛𝑒𝑡𝑖𝑐</m:t>
                          </m:r>
                        </m:sub>
                      </m:sSub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1" kern="0" dirty="0">
                              <a:solidFill>
                                <a:srgbClr val="4F81BD"/>
                              </a:solidFill>
                              <a:latin typeface="Times New Roman" pitchFamily="18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US" sz="2400" kern="0" baseline="-25000" dirty="0">
                              <a:solidFill>
                                <a:srgbClr val="4F81BD"/>
                              </a:solidFill>
                              <a:latin typeface="Times New Roman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2400" b="1" kern="0" dirty="0">
                              <a:solidFill>
                                <a:srgbClr val="4F81BD"/>
                              </a:solidFill>
                              <a:latin typeface="Times New Roman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b="1" kern="0" dirty="0">
                              <a:solidFill>
                                <a:srgbClr val="4F81BD"/>
                              </a:solidFill>
                              <a:latin typeface="Times New Roman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400" b="1" kern="0" dirty="0">
                              <a:solidFill>
                                <a:srgbClr val="4F81BD"/>
                              </a:solidFill>
                              <a:latin typeface="Times New Roman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ADB1F27-0860-44E8-B5E1-BF4090B9A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090" y="5222884"/>
                <a:ext cx="2083968" cy="753091"/>
              </a:xfrm>
              <a:prstGeom prst="rect">
                <a:avLst/>
              </a:prstGeom>
              <a:blipFill>
                <a:blip r:embed="rId3"/>
                <a:stretch>
                  <a:fillRect b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 Box 2">
            <a:extLst>
              <a:ext uri="{FF2B5EF4-FFF2-40B4-BE49-F238E27FC236}">
                <a16:creationId xmlns:a16="http://schemas.microsoft.com/office/drawing/2014/main" id="{9D548F94-A7DD-4434-B3A4-91F99E70C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995" y="-54864"/>
            <a:ext cx="35237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Kinetic Inductance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1C5F3B3-EBCC-43A2-8EFF-A269D84016FC}"/>
              </a:ext>
            </a:extLst>
          </p:cNvPr>
          <p:cNvSpPr txBox="1"/>
          <p:nvPr/>
        </p:nvSpPr>
        <p:spPr>
          <a:xfrm>
            <a:off x="4471471" y="4793538"/>
            <a:ext cx="7086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So the kinetic energy of the Cooper pairs must increase!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F7C156F-F1F8-408D-B694-4EBBE7BB29AE}"/>
                  </a:ext>
                </a:extLst>
              </p:cNvPr>
              <p:cNvSpPr/>
              <p:nvPr/>
            </p:nvSpPr>
            <p:spPr>
              <a:xfrm>
                <a:off x="7398669" y="5345950"/>
                <a:ext cx="20240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</a:rPr>
                  <a:t> as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</a:rPr>
                  <a:t>T→T</a:t>
                </a:r>
                <a:r>
                  <a:rPr lang="en-US" sz="2400" baseline="-25000" dirty="0" err="1">
                    <a:solidFill>
                      <a:srgbClr val="000000"/>
                    </a:solidFill>
                    <a:latin typeface="Times New Roman" pitchFamily="18" charset="0"/>
                  </a:rPr>
                  <a:t>c</a:t>
                </a:r>
                <a:endParaRPr lang="en-US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F7C156F-F1F8-408D-B694-4EBBE7BB2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669" y="5345950"/>
                <a:ext cx="2024016" cy="461665"/>
              </a:xfrm>
              <a:prstGeom prst="rect">
                <a:avLst/>
              </a:prstGeom>
              <a:blipFill>
                <a:blip r:embed="rId4"/>
                <a:stretch>
                  <a:fillRect t="-10526" r="-60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522EEB8-D560-43D5-9041-76FB4E70145F}"/>
                  </a:ext>
                </a:extLst>
              </p:cNvPr>
              <p:cNvSpPr txBox="1"/>
              <p:nvPr/>
            </p:nvSpPr>
            <p:spPr>
              <a:xfrm>
                <a:off x="538646" y="5284490"/>
                <a:ext cx="296440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𝑘𝑖𝑛𝑒𝑡𝑖𝑐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prstClr val="black"/>
                    </a:solidFill>
                    <a:latin typeface="Times New Roman" pitchFamily="18" charset="0"/>
                  </a:rPr>
                  <a:t> can get very large for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black"/>
                    </a:solidFill>
                    <a:latin typeface="Times New Roman" pitchFamily="18" charset="0"/>
                  </a:rPr>
                  <a:t>low-carrier density metals (e.g. </a:t>
                </a:r>
                <a:r>
                  <a:rPr lang="en-US" sz="1400" dirty="0" err="1">
                    <a:solidFill>
                      <a:prstClr val="black"/>
                    </a:solidFill>
                    <a:latin typeface="Times New Roman" pitchFamily="18" charset="0"/>
                  </a:rPr>
                  <a:t>NbN</a:t>
                </a:r>
                <a:endParaRPr lang="en-US" sz="1400" dirty="0">
                  <a:solidFill>
                    <a:prstClr val="black"/>
                  </a:solidFill>
                  <a:latin typeface="Times New Roman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black"/>
                    </a:solidFill>
                    <a:latin typeface="Times New Roman" pitchFamily="18" charset="0"/>
                  </a:rPr>
                  <a:t>or </a:t>
                </a:r>
                <a:r>
                  <a:rPr lang="en-US" sz="1400" dirty="0" err="1">
                    <a:solidFill>
                      <a:prstClr val="black"/>
                    </a:solidFill>
                    <a:latin typeface="Times New Roman" pitchFamily="18" charset="0"/>
                  </a:rPr>
                  <a:t>NbTiN</a:t>
                </a:r>
                <a:r>
                  <a:rPr lang="en-US" sz="1400" dirty="0">
                    <a:solidFill>
                      <a:prstClr val="black"/>
                    </a:solidFill>
                    <a:latin typeface="Times New Roman" pitchFamily="18" charset="0"/>
                  </a:rPr>
                  <a:t>), especially if the film width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black"/>
                    </a:solidFill>
                    <a:latin typeface="Times New Roman" pitchFamily="18" charset="0"/>
                  </a:rPr>
                  <a:t>and/or thickness is &lt;&lt;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522EEB8-D560-43D5-9041-76FB4E701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46" y="5284490"/>
                <a:ext cx="2964401" cy="954107"/>
              </a:xfrm>
              <a:prstGeom prst="rect">
                <a:avLst/>
              </a:prstGeom>
              <a:blipFill>
                <a:blip r:embed="rId5"/>
                <a:stretch>
                  <a:fillRect l="-616" t="-1282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F76ED1D-8FBD-47D7-8723-F497FAB03855}"/>
                  </a:ext>
                </a:extLst>
              </p:cNvPr>
              <p:cNvSpPr txBox="1"/>
              <p:nvPr/>
            </p:nvSpPr>
            <p:spPr>
              <a:xfrm>
                <a:off x="10125855" y="4217348"/>
                <a:ext cx="16680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𝑘𝑖𝑛𝑒𝑡𝑖𝑐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F76ED1D-8FBD-47D7-8723-F497FAB03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855" y="4217348"/>
                <a:ext cx="16680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643E639D-C9DD-43ED-A6BE-FE556D77869A}"/>
              </a:ext>
            </a:extLst>
          </p:cNvPr>
          <p:cNvSpPr/>
          <p:nvPr/>
        </p:nvSpPr>
        <p:spPr>
          <a:xfrm>
            <a:off x="538646" y="5284490"/>
            <a:ext cx="2920816" cy="922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3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5" grpId="0"/>
      <p:bldP spid="79" grpId="0"/>
      <p:bldP spid="80" grpId="0"/>
      <p:bldP spid="81" grpId="0"/>
      <p:bldP spid="82" grpId="0"/>
      <p:bldP spid="8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2C9A7-2F7A-4DEB-BAAE-53DEC4391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E2D91-7255-4951-8F2B-785CACA3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1DED0-3ACB-4AFB-A467-534B95BC0217}"/>
              </a:ext>
            </a:extLst>
          </p:cNvPr>
          <p:cNvSpPr txBox="1"/>
          <p:nvPr/>
        </p:nvSpPr>
        <p:spPr>
          <a:xfrm>
            <a:off x="2387541" y="17104"/>
            <a:ext cx="6826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Microwave Kinetic Inductance Detectors (MKIDs)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E8A1DE-795F-4786-A80C-15AE483E3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013" y="2317978"/>
            <a:ext cx="2351549" cy="2222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7CC64E-DA40-455C-99EF-E5818FBA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79" y="1977036"/>
            <a:ext cx="3286124" cy="2855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30D42-7589-42DA-9260-C35DD6E4C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738" y="1388397"/>
            <a:ext cx="2649302" cy="2243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E64D7-3FFB-40C3-8A6A-D5172C0BB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803" y="3733865"/>
            <a:ext cx="2649302" cy="21966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7D5511-206B-4E95-B425-D4A407AA9F69}"/>
              </a:ext>
            </a:extLst>
          </p:cNvPr>
          <p:cNvSpPr/>
          <p:nvPr/>
        </p:nvSpPr>
        <p:spPr>
          <a:xfrm>
            <a:off x="698843" y="6040147"/>
            <a:ext cx="2812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K. Day,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Nature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425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817 (2003)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D3F65B-07BA-42D5-9B27-EF519D08249A}"/>
              </a:ext>
            </a:extLst>
          </p:cNvPr>
          <p:cNvSpPr txBox="1"/>
          <p:nvPr/>
        </p:nvSpPr>
        <p:spPr>
          <a:xfrm>
            <a:off x="559206" y="568078"/>
            <a:ext cx="10569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 a superconducting wire into a compact LC resonator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 absorbed photon breaks a Cooper pair, changes the kinetic inductance of the wire, and shifts the resonance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Monitor the frequency shifts of many resonators (pixels) simultaneously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88730-C613-4A4F-BA50-011BC10DEA27}"/>
              </a:ext>
            </a:extLst>
          </p:cNvPr>
          <p:cNvSpPr txBox="1"/>
          <p:nvPr/>
        </p:nvSpPr>
        <p:spPr>
          <a:xfrm rot="16200000">
            <a:off x="-615829" y="3145099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input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F38AB-22A2-4A21-B875-102E8254F192}"/>
              </a:ext>
            </a:extLst>
          </p:cNvPr>
          <p:cNvSpPr txBox="1"/>
          <p:nvPr/>
        </p:nvSpPr>
        <p:spPr>
          <a:xfrm rot="16200000">
            <a:off x="3055017" y="3145099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BE6FC9-6277-4626-A5A0-8953A2271662}"/>
                  </a:ext>
                </a:extLst>
              </p:cNvPr>
              <p:cNvSpPr txBox="1"/>
              <p:nvPr/>
            </p:nvSpPr>
            <p:spPr>
              <a:xfrm>
                <a:off x="6179551" y="2328453"/>
                <a:ext cx="158973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absorbed photon</a:t>
                </a:r>
              </a:p>
              <a:p>
                <a:pPr algn="l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breaks Cooper pair,</a:t>
                </a:r>
              </a:p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</a:p>
              <a:p>
                <a:pPr algn="l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𝑘𝑖𝑛𝑒𝑡𝑖𝑐</m:t>
                        </m:r>
                      </m:sub>
                    </m:sSub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BE6FC9-6277-4626-A5A0-8953A2271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551" y="2328453"/>
                <a:ext cx="1589731" cy="954107"/>
              </a:xfrm>
              <a:prstGeom prst="rect">
                <a:avLst/>
              </a:prstGeom>
              <a:blipFill>
                <a:blip r:embed="rId6"/>
                <a:stretch>
                  <a:fillRect l="-1154" t="-1282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E12F4D-C45B-48B5-8BA6-27C2448F92D5}"/>
                  </a:ext>
                </a:extLst>
              </p:cNvPr>
              <p:cNvSpPr txBox="1"/>
              <p:nvPr/>
            </p:nvSpPr>
            <p:spPr>
              <a:xfrm>
                <a:off x="2020824" y="3323713"/>
                <a:ext cx="4363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𝑳</m:t>
                      </m:r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E12F4D-C45B-48B5-8BA6-27C2448F9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824" y="3323713"/>
                <a:ext cx="43633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D2A28C-1903-4969-84DD-7C5CFAEEFCD5}"/>
                  </a:ext>
                </a:extLst>
              </p:cNvPr>
              <p:cNvSpPr txBox="1"/>
              <p:nvPr/>
            </p:nvSpPr>
            <p:spPr>
              <a:xfrm>
                <a:off x="3588714" y="331025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𝑪</m:t>
                      </m:r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D2A28C-1903-4969-84DD-7C5CFAEEF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714" y="3310258"/>
                <a:ext cx="45397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6BE87C-E1C3-420E-8F13-0649C24AB968}"/>
                  </a:ext>
                </a:extLst>
              </p:cNvPr>
              <p:cNvSpPr txBox="1"/>
              <p:nvPr/>
            </p:nvSpPr>
            <p:spPr>
              <a:xfrm>
                <a:off x="1885380" y="4986641"/>
                <a:ext cx="1300741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𝐿𝐶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6BE87C-E1C3-420E-8F13-0649C24AB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380" y="4986641"/>
                <a:ext cx="1300741" cy="5722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594FB1-4074-4235-96AB-20A03796FD39}"/>
                  </a:ext>
                </a:extLst>
              </p:cNvPr>
              <p:cNvSpPr txBox="1"/>
              <p:nvPr/>
            </p:nvSpPr>
            <p:spPr>
              <a:xfrm>
                <a:off x="5960515" y="4741675"/>
                <a:ext cx="1229375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𝒌𝒊𝒏𝒆𝒕𝒊𝒄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594FB1-4074-4235-96AB-20A03796F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515" y="4741675"/>
                <a:ext cx="1229375" cy="5670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F39EE72-4CB8-43EF-B559-A9F11F863A7B}"/>
              </a:ext>
            </a:extLst>
          </p:cNvPr>
          <p:cNvSpPr txBox="1"/>
          <p:nvPr/>
        </p:nvSpPr>
        <p:spPr>
          <a:xfrm>
            <a:off x="5141248" y="5424994"/>
            <a:ext cx="2813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THz-PHz photons</a:t>
            </a:r>
          </a:p>
        </p:txBody>
      </p:sp>
    </p:spTree>
    <p:extLst>
      <p:ext uri="{BB962C8B-B14F-4D97-AF65-F5344CB8AC3E}">
        <p14:creationId xmlns:p14="http://schemas.microsoft.com/office/powerpoint/2010/main" val="5287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552FC1-A9FC-49AA-B79C-EBB06841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3EACBF-D148-4CDF-B71D-07B10EB9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353AD-32BA-405D-B034-CFEC8AA6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36" y="1171765"/>
            <a:ext cx="4648200" cy="4276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E9DA8D-D3CF-47A6-943B-137A621458AE}"/>
              </a:ext>
            </a:extLst>
          </p:cNvPr>
          <p:cNvSpPr txBox="1"/>
          <p:nvPr/>
        </p:nvSpPr>
        <p:spPr>
          <a:xfrm>
            <a:off x="3805532" y="-16871"/>
            <a:ext cx="431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Multiplexing of MKIDs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46B9A-8A20-4A14-AD20-0CD58C81FC0E}"/>
              </a:ext>
            </a:extLst>
          </p:cNvPr>
          <p:cNvSpPr txBox="1"/>
          <p:nvPr/>
        </p:nvSpPr>
        <p:spPr>
          <a:xfrm>
            <a:off x="1197864" y="730928"/>
            <a:ext cx="4348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resonator is a different pixel in an array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6150D-EBC5-451C-AF62-06C5C59953B8}"/>
              </a:ext>
            </a:extLst>
          </p:cNvPr>
          <p:cNvSpPr txBox="1"/>
          <p:nvPr/>
        </p:nvSpPr>
        <p:spPr>
          <a:xfrm>
            <a:off x="1115630" y="5606987"/>
            <a:ext cx="451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provides high-Q resonances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7343F-4A7D-4C15-90EF-CE578287A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327" y="306515"/>
            <a:ext cx="2904026" cy="234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A6CCB-2517-46ED-8878-51D1F7E23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092" y="2711544"/>
            <a:ext cx="4524375" cy="31908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B4CFB0-C09B-4ED3-A341-82F1B01055A4}"/>
              </a:ext>
            </a:extLst>
          </p:cNvPr>
          <p:cNvSpPr/>
          <p:nvPr/>
        </p:nvSpPr>
        <p:spPr>
          <a:xfrm>
            <a:off x="7445675" y="5936242"/>
            <a:ext cx="43677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Zmuidzinas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Ann. Rev. of Condensed Matter Physics 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169 (2012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171DDF-5634-426E-8050-67E8A4433EED}"/>
              </a:ext>
            </a:extLst>
          </p:cNvPr>
          <p:cNvSpPr txBox="1"/>
          <p:nvPr/>
        </p:nvSpPr>
        <p:spPr>
          <a:xfrm>
            <a:off x="11052928" y="1888281"/>
            <a:ext cx="11913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16x16 array</a:t>
            </a:r>
          </a:p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lumped LC</a:t>
            </a:r>
          </a:p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9381A-FB7D-4CFC-9B20-B5A51F6836F7}"/>
              </a:ext>
            </a:extLst>
          </p:cNvPr>
          <p:cNvSpPr txBox="1"/>
          <p:nvPr/>
        </p:nvSpPr>
        <p:spPr>
          <a:xfrm>
            <a:off x="9304257" y="4763140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 pixels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F83D37-A742-4F55-A13F-08A90043D31F}"/>
                  </a:ext>
                </a:extLst>
              </p:cNvPr>
              <p:cNvSpPr txBox="1"/>
              <p:nvPr/>
            </p:nvSpPr>
            <p:spPr>
              <a:xfrm rot="16200000">
                <a:off x="-69155" y="3646549"/>
                <a:ext cx="204940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Transmission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F83D37-A742-4F55-A13F-08A90043D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9155" y="3646549"/>
                <a:ext cx="2049407" cy="369332"/>
              </a:xfrm>
              <a:prstGeom prst="rect">
                <a:avLst/>
              </a:prstGeom>
              <a:blipFill>
                <a:blip r:embed="rId6"/>
                <a:stretch>
                  <a:fillRect l="-8197" r="-24590" b="-2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B310350-6E22-43AC-8301-1884CE8F2DBE}"/>
              </a:ext>
            </a:extLst>
          </p:cNvPr>
          <p:cNvSpPr txBox="1"/>
          <p:nvPr/>
        </p:nvSpPr>
        <p:spPr>
          <a:xfrm>
            <a:off x="7132001" y="3268869"/>
            <a:ext cx="4694555" cy="646331"/>
          </a:xfrm>
          <a:prstGeom prst="rect">
            <a:avLst/>
          </a:prstGeom>
          <a:solidFill>
            <a:srgbClr val="A9D97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single-photon energies and arrival times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imaging array</a:t>
            </a:r>
          </a:p>
        </p:txBody>
      </p:sp>
    </p:spTree>
    <p:extLst>
      <p:ext uri="{BB962C8B-B14F-4D97-AF65-F5344CB8AC3E}">
        <p14:creationId xmlns:p14="http://schemas.microsoft.com/office/powerpoint/2010/main" val="5616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B36AE8-3C2B-43C0-8C8D-298251B5C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52480-D506-40BE-B525-328651AD7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791A6-FD00-49B0-8063-1B3649D2A099}"/>
              </a:ext>
            </a:extLst>
          </p:cNvPr>
          <p:cNvSpPr txBox="1"/>
          <p:nvPr/>
        </p:nvSpPr>
        <p:spPr>
          <a:xfrm>
            <a:off x="2616546" y="2092750"/>
            <a:ext cx="68213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Josephson-Based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Parametric Amplifiers</a:t>
            </a:r>
          </a:p>
        </p:txBody>
      </p:sp>
    </p:spTree>
    <p:extLst>
      <p:ext uri="{BB962C8B-B14F-4D97-AF65-F5344CB8AC3E}">
        <p14:creationId xmlns:p14="http://schemas.microsoft.com/office/powerpoint/2010/main" val="580845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15D32B-960B-4ED7-BA06-8677467A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D05B4-E3F4-4A0F-9830-9AED4725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F4F85-3405-4CFB-A66F-8EE8F15D6082}"/>
              </a:ext>
            </a:extLst>
          </p:cNvPr>
          <p:cNvSpPr txBox="1"/>
          <p:nvPr/>
        </p:nvSpPr>
        <p:spPr>
          <a:xfrm>
            <a:off x="5333135" y="2643802"/>
            <a:ext cx="6295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locate amplifier near qubits on the MXC (20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plate –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small cooling power, hence low dissipation required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Amplifier must also have minimal back-action on the qubits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8D748-79A2-4FFA-BCDC-3602EC3C9FCF}"/>
              </a:ext>
            </a:extLst>
          </p:cNvPr>
          <p:cNvSpPr txBox="1"/>
          <p:nvPr/>
        </p:nvSpPr>
        <p:spPr>
          <a:xfrm>
            <a:off x="4383700" y="525809"/>
            <a:ext cx="7218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Recover very small microwave signals from a cryogenic resonator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Amplify the signal (the first of several stages)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Add a minimal amount of noise to the signal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B68F7-DB1F-416E-B4DC-7EF64F80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5" y="1232471"/>
            <a:ext cx="4717820" cy="5151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F06F8-30E2-439B-B6DC-E88F21C085C0}"/>
              </a:ext>
            </a:extLst>
          </p:cNvPr>
          <p:cNvSpPr txBox="1"/>
          <p:nvPr/>
        </p:nvSpPr>
        <p:spPr>
          <a:xfrm>
            <a:off x="5333135" y="1571291"/>
            <a:ext cx="651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Use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Parametric Amplification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recover the small signal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D6183-E3D1-41D4-8FC8-77F9CEE430B7}"/>
              </a:ext>
            </a:extLst>
          </p:cNvPr>
          <p:cNvSpPr txBox="1"/>
          <p:nvPr/>
        </p:nvSpPr>
        <p:spPr>
          <a:xfrm>
            <a:off x="3458811" y="2459736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Dilution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058B8-78E2-4673-BBAD-25D1D7B82C98}"/>
              </a:ext>
            </a:extLst>
          </p:cNvPr>
          <p:cNvSpPr txBox="1"/>
          <p:nvPr/>
        </p:nvSpPr>
        <p:spPr>
          <a:xfrm>
            <a:off x="5963216" y="4361718"/>
            <a:ext cx="4789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Parametric Amplification?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1B7979-0D12-4F28-A723-2CAEE68CD6AB}"/>
              </a:ext>
            </a:extLst>
          </p:cNvPr>
          <p:cNvSpPr txBox="1"/>
          <p:nvPr/>
        </p:nvSpPr>
        <p:spPr>
          <a:xfrm>
            <a:off x="3302439" y="-65234"/>
            <a:ext cx="5449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Josephson-Based Parametric Amplifiers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9BCC29-CBEF-4230-A66D-A543D04A1F37}"/>
              </a:ext>
            </a:extLst>
          </p:cNvPr>
          <p:cNvSpPr/>
          <p:nvPr/>
        </p:nvSpPr>
        <p:spPr>
          <a:xfrm>
            <a:off x="8344927" y="5932168"/>
            <a:ext cx="3648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Aumentado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IEEE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Microw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45 (2020)</a:t>
            </a:r>
          </a:p>
        </p:txBody>
      </p:sp>
    </p:spTree>
    <p:extLst>
      <p:ext uri="{BB962C8B-B14F-4D97-AF65-F5344CB8AC3E}">
        <p14:creationId xmlns:p14="http://schemas.microsoft.com/office/powerpoint/2010/main" val="118501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BD45F-338E-4EA0-BFEE-8D00C3C4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7BB84-2ED8-4A67-9376-2F12A9F6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8BEBD-EA26-489A-A8A7-E3215ECB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14" y="536410"/>
            <a:ext cx="3505011" cy="2833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9EE43-7CCC-4FBE-BBDF-2DCA41327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814" y="3429000"/>
            <a:ext cx="3505010" cy="2892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51CF4C-62C4-4450-84A9-08D774A831E9}"/>
              </a:ext>
            </a:extLst>
          </p:cNvPr>
          <p:cNvSpPr txBox="1"/>
          <p:nvPr/>
        </p:nvSpPr>
        <p:spPr>
          <a:xfrm>
            <a:off x="2619577" y="-33221"/>
            <a:ext cx="6727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Parametric Amplification – The Basic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97B8B4-09BD-4137-AB28-ABAB5866153E}"/>
                  </a:ext>
                </a:extLst>
              </p:cNvPr>
              <p:cNvSpPr txBox="1"/>
              <p:nvPr/>
            </p:nvSpPr>
            <p:spPr>
              <a:xfrm>
                <a:off x="7837480" y="3677810"/>
                <a:ext cx="150958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97B8B4-09BD-4137-AB28-ABAB58661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480" y="3677810"/>
                <a:ext cx="1509580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9F826E-D317-432C-BB28-D4F0C64DE811}"/>
                  </a:ext>
                </a:extLst>
              </p:cNvPr>
              <p:cNvSpPr txBox="1"/>
              <p:nvPr/>
            </p:nvSpPr>
            <p:spPr>
              <a:xfrm>
                <a:off x="5088636" y="2779776"/>
                <a:ext cx="16671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𝑳</m:t>
                      </m:r>
                    </m:oMath>
                  </m:oMathPara>
                </a14:m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9F826E-D317-432C-BB28-D4F0C64DE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636" y="2779776"/>
                <a:ext cx="166712" cy="246221"/>
              </a:xfrm>
              <a:prstGeom prst="rect">
                <a:avLst/>
              </a:prstGeom>
              <a:blipFill>
                <a:blip r:embed="rId5"/>
                <a:stretch>
                  <a:fillRect l="-29630" r="-25926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02DD55-CBD0-465D-8C33-F731CDC4360B}"/>
                  </a:ext>
                </a:extLst>
              </p:cNvPr>
              <p:cNvSpPr txBox="1"/>
              <p:nvPr/>
            </p:nvSpPr>
            <p:spPr>
              <a:xfrm>
                <a:off x="6338316" y="2740152"/>
                <a:ext cx="2099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𝑳</m:t>
                      </m:r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02DD55-CBD0-465D-8C33-F731CDC43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316" y="2740152"/>
                <a:ext cx="209993" cy="307777"/>
              </a:xfrm>
              <a:prstGeom prst="rect">
                <a:avLst/>
              </a:prstGeom>
              <a:blipFill>
                <a:blip r:embed="rId6"/>
                <a:stretch>
                  <a:fillRect l="-29412" r="-26471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3E61BB-EBF4-48BC-86CA-6ECF7F0FD727}"/>
                  </a:ext>
                </a:extLst>
              </p:cNvPr>
              <p:cNvSpPr txBox="1"/>
              <p:nvPr/>
            </p:nvSpPr>
            <p:spPr>
              <a:xfrm>
                <a:off x="7505700" y="2709672"/>
                <a:ext cx="2516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𝑳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3E61BB-EBF4-48BC-86CA-6ECF7F0F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00" y="2709672"/>
                <a:ext cx="251671" cy="369332"/>
              </a:xfrm>
              <a:prstGeom prst="rect">
                <a:avLst/>
              </a:prstGeom>
              <a:blipFill>
                <a:blip r:embed="rId7"/>
                <a:stretch>
                  <a:fillRect l="-26190" r="-2381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D0BE2C8-0A12-46A7-9ADA-4C5547E2EAF3}"/>
              </a:ext>
            </a:extLst>
          </p:cNvPr>
          <p:cNvSpPr/>
          <p:nvPr/>
        </p:nvSpPr>
        <p:spPr>
          <a:xfrm>
            <a:off x="8344927" y="5932168"/>
            <a:ext cx="3648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Aumentado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IEEE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Microw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45 (2020)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36DF1-0B46-4491-82E0-31EACE31FA73}"/>
              </a:ext>
            </a:extLst>
          </p:cNvPr>
          <p:cNvSpPr txBox="1"/>
          <p:nvPr/>
        </p:nvSpPr>
        <p:spPr>
          <a:xfrm>
            <a:off x="152503" y="1203384"/>
            <a:ext cx="388022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Pump energy into the ideal LC-resonant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 by modulating the inductance at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twice the resonant frequency, while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utilizing the correct phase.</a:t>
            </a:r>
          </a:p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(called degenerate parametric amplification)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EDBBA8-4142-4C17-9DA6-A1B5807A4EA6}"/>
                  </a:ext>
                </a:extLst>
              </p:cNvPr>
              <p:cNvSpPr txBox="1"/>
              <p:nvPr/>
            </p:nvSpPr>
            <p:spPr>
              <a:xfrm>
                <a:off x="7790580" y="1426162"/>
                <a:ext cx="3614707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Parametric pump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𝑃𝑢𝑚𝑝</m:t>
                        </m:r>
                      </m:sub>
                    </m:sSub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EDBBA8-4142-4C17-9DA6-A1B5807A4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580" y="1426162"/>
                <a:ext cx="3614707" cy="390748"/>
              </a:xfrm>
              <a:prstGeom prst="rect">
                <a:avLst/>
              </a:prstGeom>
              <a:blipFill>
                <a:blip r:embed="rId8"/>
                <a:stretch>
                  <a:fillRect l="-1518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966EC-A482-485D-950E-14A48D81FC24}"/>
                  </a:ext>
                </a:extLst>
              </p:cNvPr>
              <p:cNvSpPr txBox="1"/>
              <p:nvPr/>
            </p:nvSpPr>
            <p:spPr>
              <a:xfrm>
                <a:off x="7790580" y="864145"/>
                <a:ext cx="4129657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to be amplified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𝑆𝑖𝑔𝑛𝑎𝑙</m:t>
                        </m:r>
                      </m:sub>
                    </m:sSub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966EC-A482-485D-950E-14A48D81F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580" y="864145"/>
                <a:ext cx="4129657" cy="391902"/>
              </a:xfrm>
              <a:prstGeom prst="rect">
                <a:avLst/>
              </a:prstGeom>
              <a:blipFill>
                <a:blip r:embed="rId9"/>
                <a:stretch>
                  <a:fillRect l="-1329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795106-C96D-45E8-9CA8-2372BA8BBE9B}"/>
              </a:ext>
            </a:extLst>
          </p:cNvPr>
          <p:cNvCxnSpPr>
            <a:endCxn id="16" idx="1"/>
          </p:cNvCxnSpPr>
          <p:nvPr/>
        </p:nvCxnSpPr>
        <p:spPr>
          <a:xfrm>
            <a:off x="7362825" y="1060096"/>
            <a:ext cx="4277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1E4536-1F90-4399-A3BA-F43DB3305906}"/>
              </a:ext>
            </a:extLst>
          </p:cNvPr>
          <p:cNvCxnSpPr/>
          <p:nvPr/>
        </p:nvCxnSpPr>
        <p:spPr>
          <a:xfrm>
            <a:off x="7362825" y="1621536"/>
            <a:ext cx="42775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75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686CC7-ECDB-4B4E-B606-361B5259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98483-43E9-4701-8F22-C6E6E5E2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35965-3141-4F18-925B-CDD77405F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" y="763282"/>
            <a:ext cx="5230368" cy="3753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B7EC4-BEFA-4631-B1BE-F7C1BC058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50" y="4784691"/>
            <a:ext cx="1952625" cy="742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557403-69AA-4306-998D-58C712D8E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663" y="4681155"/>
            <a:ext cx="2047875" cy="857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7B26A1-E56F-492B-B0CA-E44C35287C76}"/>
                  </a:ext>
                </a:extLst>
              </p:cNvPr>
              <p:cNvSpPr txBox="1"/>
              <p:nvPr/>
            </p:nvSpPr>
            <p:spPr>
              <a:xfrm>
                <a:off x="878614" y="5538405"/>
                <a:ext cx="1536896" cy="675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𝐽𝐽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𝐽𝐽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𝐼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7B26A1-E56F-492B-B0CA-E44C35287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14" y="5538405"/>
                <a:ext cx="1536896" cy="675185"/>
              </a:xfrm>
              <a:prstGeom prst="rect">
                <a:avLst/>
              </a:prstGeom>
              <a:blipFill>
                <a:blip r:embed="rId5"/>
                <a:stretch>
                  <a:fillRect l="-1984" t="-1818" r="-397"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2BB8E-DDCA-4E7B-A885-BD356F4001C4}"/>
                  </a:ext>
                </a:extLst>
              </p:cNvPr>
              <p:cNvSpPr txBox="1"/>
              <p:nvPr/>
            </p:nvSpPr>
            <p:spPr>
              <a:xfrm>
                <a:off x="3828768" y="5620534"/>
                <a:ext cx="2373663" cy="458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𝑆𝑞𝑢𝑖𝑑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𝐽𝐽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</m:d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2 </m:t>
                          </m:r>
                          <m:func>
                            <m:func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2BB8E-DDCA-4E7B-A885-BD356F400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768" y="5620534"/>
                <a:ext cx="2373663" cy="458395"/>
              </a:xfrm>
              <a:prstGeom prst="rect">
                <a:avLst/>
              </a:prstGeom>
              <a:blipFill>
                <a:blip r:embed="rId6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0BC508-C8CC-4FC2-87A9-F7F168B3EF8C}"/>
              </a:ext>
            </a:extLst>
          </p:cNvPr>
          <p:cNvCxnSpPr/>
          <p:nvPr/>
        </p:nvCxnSpPr>
        <p:spPr>
          <a:xfrm flipH="1">
            <a:off x="1901952" y="3776472"/>
            <a:ext cx="1609344" cy="11636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E5AF99-DDE4-4CAB-8815-92A99CCF27F7}"/>
              </a:ext>
            </a:extLst>
          </p:cNvPr>
          <p:cNvCxnSpPr/>
          <p:nvPr/>
        </p:nvCxnSpPr>
        <p:spPr>
          <a:xfrm>
            <a:off x="3776472" y="3776472"/>
            <a:ext cx="1133856" cy="10082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6D2EC5-FA0A-4B20-8AF6-218C2FF95515}"/>
              </a:ext>
            </a:extLst>
          </p:cNvPr>
          <p:cNvGrpSpPr/>
          <p:nvPr/>
        </p:nvGrpSpPr>
        <p:grpSpPr>
          <a:xfrm>
            <a:off x="6919295" y="-123299"/>
            <a:ext cx="4262531" cy="3872813"/>
            <a:chOff x="6919295" y="1067326"/>
            <a:chExt cx="4262531" cy="38728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E76857-E234-45D6-AEED-8116B693D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9295" y="1067326"/>
              <a:ext cx="4262531" cy="387281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98C1D8-5E5F-49A0-ABBB-BFDB6200D5A6}"/>
                </a:ext>
              </a:extLst>
            </p:cNvPr>
            <p:cNvSpPr/>
            <p:nvPr/>
          </p:nvSpPr>
          <p:spPr>
            <a:xfrm>
              <a:off x="8695944" y="1067326"/>
              <a:ext cx="438912" cy="45719"/>
            </a:xfrm>
            <a:prstGeom prst="rect">
              <a:avLst/>
            </a:prstGeom>
            <a:solidFill>
              <a:srgbClr val="D7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82AD10-2574-4494-A9E9-0D9C47A25FA4}"/>
                </a:ext>
              </a:extLst>
            </p:cNvPr>
            <p:cNvSpPr txBox="1"/>
            <p:nvPr/>
          </p:nvSpPr>
          <p:spPr>
            <a:xfrm rot="16200000">
              <a:off x="7269479" y="352100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Gain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E2E712C-6382-4913-A3AA-E6D945CCCAB1}"/>
              </a:ext>
            </a:extLst>
          </p:cNvPr>
          <p:cNvSpPr txBox="1"/>
          <p:nvPr/>
        </p:nvSpPr>
        <p:spPr>
          <a:xfrm>
            <a:off x="403512" y="2981325"/>
            <a:ext cx="784189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1-port</a:t>
            </a:r>
          </a:p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parametric</a:t>
            </a:r>
          </a:p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393851E-FDBF-46F5-8617-8946EFADD213}"/>
                  </a:ext>
                </a:extLst>
              </p:cNvPr>
              <p:cNvSpPr/>
              <p:nvPr/>
            </p:nvSpPr>
            <p:spPr>
              <a:xfrm>
                <a:off x="1787518" y="2682268"/>
                <a:ext cx="647421" cy="292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𝑆𝑖𝑔𝑛𝑎𝑙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393851E-FDBF-46F5-8617-8946EFADD2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18" y="2682268"/>
                <a:ext cx="647421" cy="292068"/>
              </a:xfrm>
              <a:prstGeom prst="rect">
                <a:avLst/>
              </a:prstGeom>
              <a:blipFill>
                <a:blip r:embed="rId8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339840A-7327-4A7E-B250-7DEA3670B053}"/>
                  </a:ext>
                </a:extLst>
              </p:cNvPr>
              <p:cNvSpPr/>
              <p:nvPr/>
            </p:nvSpPr>
            <p:spPr>
              <a:xfrm>
                <a:off x="2120753" y="3369239"/>
                <a:ext cx="647421" cy="292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𝑆𝑖𝑔𝑛𝑎𝑙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339840A-7327-4A7E-B250-7DEA3670B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753" y="3369239"/>
                <a:ext cx="647421" cy="292068"/>
              </a:xfrm>
              <a:prstGeom prst="rect">
                <a:avLst/>
              </a:prstGeom>
              <a:blipFill>
                <a:blip r:embed="rId9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E0B388-37BC-4FDD-9C25-35F513E18EB8}"/>
                  </a:ext>
                </a:extLst>
              </p:cNvPr>
              <p:cNvSpPr/>
              <p:nvPr/>
            </p:nvSpPr>
            <p:spPr>
              <a:xfrm>
                <a:off x="2377788" y="3675210"/>
                <a:ext cx="56656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𝐼𝑑𝑙𝑒𝑟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E0B388-37BC-4FDD-9C25-35F513E18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788" y="3675210"/>
                <a:ext cx="566565" cy="276999"/>
              </a:xfrm>
              <a:prstGeom prst="rect">
                <a:avLst/>
              </a:prstGeom>
              <a:blipFill>
                <a:blip r:embed="rId10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516C1E1-4073-4D6C-9E5F-505154F0FE6A}"/>
                  </a:ext>
                </a:extLst>
              </p:cNvPr>
              <p:cNvSpPr/>
              <p:nvPr/>
            </p:nvSpPr>
            <p:spPr>
              <a:xfrm>
                <a:off x="3067022" y="2852871"/>
                <a:ext cx="2753767" cy="3397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𝑃𝑢𝑚𝑝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𝑃𝑢𝑚𝑝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516C1E1-4073-4D6C-9E5F-505154F0F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022" y="2852871"/>
                <a:ext cx="2753767" cy="339773"/>
              </a:xfrm>
              <a:prstGeom prst="rect">
                <a:avLst/>
              </a:prstGeom>
              <a:blipFill>
                <a:blip r:embed="rId11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2C516859-D644-4A66-A55D-1DC714EA4882}"/>
              </a:ext>
            </a:extLst>
          </p:cNvPr>
          <p:cNvSpPr/>
          <p:nvPr/>
        </p:nvSpPr>
        <p:spPr>
          <a:xfrm>
            <a:off x="3828768" y="3223205"/>
            <a:ext cx="1810032" cy="29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C27E0C-9E17-42BF-9E33-892B99457CAD}"/>
              </a:ext>
            </a:extLst>
          </p:cNvPr>
          <p:cNvCxnSpPr/>
          <p:nvPr/>
        </p:nvCxnSpPr>
        <p:spPr>
          <a:xfrm flipH="1">
            <a:off x="3776472" y="3192644"/>
            <a:ext cx="309753" cy="4686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BBA91CB-2D51-4536-8673-6B1154EF594D}"/>
                  </a:ext>
                </a:extLst>
              </p:cNvPr>
              <p:cNvSpPr/>
              <p:nvPr/>
            </p:nvSpPr>
            <p:spPr>
              <a:xfrm>
                <a:off x="4150483" y="3302039"/>
                <a:ext cx="1166601" cy="3243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𝑃𝑢𝑚𝑝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≅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BBA91CB-2D51-4536-8673-6B1154EF59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483" y="3302039"/>
                <a:ext cx="1166601" cy="324384"/>
              </a:xfrm>
              <a:prstGeom prst="rect">
                <a:avLst/>
              </a:prstGeom>
              <a:blipFill>
                <a:blip r:embed="rId12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10250FB-1C2B-4EE1-9555-4E551A0028AB}"/>
                  </a:ext>
                </a:extLst>
              </p:cNvPr>
              <p:cNvSpPr/>
              <p:nvPr/>
            </p:nvSpPr>
            <p:spPr>
              <a:xfrm>
                <a:off x="4177144" y="3669277"/>
                <a:ext cx="159191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100" dirty="0"/>
                  <a:t> = resonant frequency </a:t>
                </a:r>
              </a:p>
              <a:p>
                <a:r>
                  <a:rPr lang="en-US" sz="1100" dirty="0"/>
                  <a:t>of LC circuit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10250FB-1C2B-4EE1-9555-4E551A0028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144" y="3669277"/>
                <a:ext cx="1591911" cy="430887"/>
              </a:xfrm>
              <a:prstGeom prst="rect">
                <a:avLst/>
              </a:prstGeom>
              <a:blipFill>
                <a:blip r:embed="rId13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0C861307-31D7-41D3-8F6A-BDA84708EC11}"/>
              </a:ext>
            </a:extLst>
          </p:cNvPr>
          <p:cNvSpPr/>
          <p:nvPr/>
        </p:nvSpPr>
        <p:spPr>
          <a:xfrm>
            <a:off x="6881195" y="-177592"/>
            <a:ext cx="4339255" cy="1839838"/>
          </a:xfrm>
          <a:prstGeom prst="rect">
            <a:avLst/>
          </a:prstGeom>
          <a:solidFill>
            <a:srgbClr val="A9D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3A4945A-740C-4FAD-9273-322DF0E81515}"/>
                  </a:ext>
                </a:extLst>
              </p:cNvPr>
              <p:cNvSpPr/>
              <p:nvPr/>
            </p:nvSpPr>
            <p:spPr>
              <a:xfrm>
                <a:off x="804164" y="4033023"/>
                <a:ext cx="1893147" cy="3252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𝑃𝑢𝑚𝑝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𝑆𝑖𝑔𝑛𝑎𝑙</m:t>
                        </m:r>
                      </m:sub>
                    </m:sSub>
                  </m:oMath>
                </a14:m>
                <a:r>
                  <a:rPr lang="en-US" sz="1400" dirty="0"/>
                  <a:t>+</a:t>
                </a:r>
                <a:r>
                  <a:rPr lang="en-US" sz="1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𝐼𝑑𝑙𝑒𝑟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3A4945A-740C-4FAD-9273-322DF0E81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64" y="4033023"/>
                <a:ext cx="1893147" cy="325282"/>
              </a:xfrm>
              <a:prstGeom prst="rect">
                <a:avLst/>
              </a:prstGeom>
              <a:blipFill>
                <a:blip r:embed="rId14"/>
                <a:stretch>
                  <a:fillRect t="-188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24E0856-3962-4264-A79D-955B7E636D14}"/>
                  </a:ext>
                </a:extLst>
              </p:cNvPr>
              <p:cNvSpPr/>
              <p:nvPr/>
            </p:nvSpPr>
            <p:spPr>
              <a:xfrm>
                <a:off x="7809121" y="4179025"/>
                <a:ext cx="2810321" cy="358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 PA: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𝑆𝑖𝑔𝑛𝑎𝑙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𝐼𝑑𝑙𝑒𝑟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24E0856-3962-4264-A79D-955B7E636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121" y="4179025"/>
                <a:ext cx="2810321" cy="358560"/>
              </a:xfrm>
              <a:prstGeom prst="rect">
                <a:avLst/>
              </a:prstGeom>
              <a:blipFill>
                <a:blip r:embed="rId15"/>
                <a:stretch>
                  <a:fillRect l="-1085" t="-5172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8E4CF2-659D-46CB-BE41-E6D0F8CB6D22}"/>
              </a:ext>
            </a:extLst>
          </p:cNvPr>
          <p:cNvSpPr txBox="1"/>
          <p:nvPr/>
        </p:nvSpPr>
        <p:spPr>
          <a:xfrm>
            <a:off x="2623375" y="136526"/>
            <a:ext cx="6807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Josephson-Based Parametric Amplification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53C52C-2389-45CB-A576-3C545AAA0D52}"/>
                  </a:ext>
                </a:extLst>
              </p:cNvPr>
              <p:cNvSpPr txBox="1"/>
              <p:nvPr/>
            </p:nvSpPr>
            <p:spPr>
              <a:xfrm>
                <a:off x="7037310" y="4914507"/>
                <a:ext cx="41982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Noise:  In the limit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added noise</a:t>
                </a:r>
              </a:p>
              <a:p>
                <a:pPr algn="l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can approach the standard quantum limit: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h𝑓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53C52C-2389-45CB-A576-3C545AAA0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310" y="4914507"/>
                <a:ext cx="4198201" cy="584775"/>
              </a:xfrm>
              <a:prstGeom prst="rect">
                <a:avLst/>
              </a:prstGeom>
              <a:blipFill>
                <a:blip r:embed="rId16"/>
                <a:stretch>
                  <a:fillRect l="-726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0BA867A3-CDF1-4E34-934A-5274DDA8A8F9}"/>
              </a:ext>
            </a:extLst>
          </p:cNvPr>
          <p:cNvSpPr/>
          <p:nvPr/>
        </p:nvSpPr>
        <p:spPr>
          <a:xfrm>
            <a:off x="8344927" y="5932168"/>
            <a:ext cx="3648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Aumentado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IEEE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Microw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45 (2020)</a:t>
            </a:r>
          </a:p>
        </p:txBody>
      </p:sp>
    </p:spTree>
    <p:extLst>
      <p:ext uri="{BB962C8B-B14F-4D97-AF65-F5344CB8AC3E}">
        <p14:creationId xmlns:p14="http://schemas.microsoft.com/office/powerpoint/2010/main" val="26394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4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E81832-3E49-4310-AE34-DDED2E4E5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F7BC0-259B-482D-83EE-F62295F3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63823-089D-428F-A524-BCF1EA3A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841343"/>
            <a:ext cx="7715250" cy="4552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4E3DB-0CE4-41AA-A3C4-86C7AC75EB46}"/>
              </a:ext>
            </a:extLst>
          </p:cNvPr>
          <p:cNvSpPr txBox="1"/>
          <p:nvPr/>
        </p:nvSpPr>
        <p:spPr>
          <a:xfrm>
            <a:off x="1445025" y="136525"/>
            <a:ext cx="10078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 Travelling-Wave Parametric Amplification (J-TWPA)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1B1CD-4157-4241-A01A-8AE87A99BF74}"/>
              </a:ext>
            </a:extLst>
          </p:cNvPr>
          <p:cNvSpPr txBox="1"/>
          <p:nvPr/>
        </p:nvSpPr>
        <p:spPr>
          <a:xfrm>
            <a:off x="168675" y="1123950"/>
            <a:ext cx="3199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and Pump tones co-propagate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 the JJ transmission 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9798F7-0E40-42F4-A41A-138E93195977}"/>
                  </a:ext>
                </a:extLst>
              </p:cNvPr>
              <p:cNvSpPr txBox="1"/>
              <p:nvPr/>
            </p:nvSpPr>
            <p:spPr>
              <a:xfrm>
                <a:off x="0" y="2091578"/>
                <a:ext cx="3542958" cy="604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operational mode: “4-wave mixing”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𝑃𝑢𝑚𝑝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𝑆𝑖𝑔𝑛𝑎𝑙</m:t>
                        </m:r>
                      </m:sub>
                    </m:sSub>
                  </m:oMath>
                </a14:m>
                <a:r>
                  <a:rPr lang="en-US" sz="1600" dirty="0"/>
                  <a:t>+</a:t>
                </a:r>
                <a:r>
                  <a:rPr lang="en-US" sz="1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𝐼𝑑𝑙𝑒𝑟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9798F7-0E40-42F4-A41A-138E93195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91578"/>
                <a:ext cx="3542958" cy="604781"/>
              </a:xfrm>
              <a:prstGeom prst="rect">
                <a:avLst/>
              </a:prstGeom>
              <a:blipFill>
                <a:blip r:embed="rId3"/>
                <a:stretch>
                  <a:fillRect l="-861" t="-3030" b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682D3BE-4AF2-4158-A238-77CF1DA0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64" y="3225810"/>
            <a:ext cx="6327861" cy="2101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09A882-780F-463F-9C76-D70640BD9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75" y="2778271"/>
            <a:ext cx="3199915" cy="2955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3D65CEC-5BA4-4F2E-B042-7002B1C9E4CB}"/>
                  </a:ext>
                </a:extLst>
              </p:cNvPr>
              <p:cNvSpPr/>
              <p:nvPr/>
            </p:nvSpPr>
            <p:spPr>
              <a:xfrm>
                <a:off x="7859918" y="4157551"/>
                <a:ext cx="820674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𝑃𝑢𝑚𝑝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3D65CEC-5BA4-4F2E-B042-7002B1C9E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918" y="4157551"/>
                <a:ext cx="820674" cy="390748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ADFFBD-841C-4DAC-8404-8DE26A8A2C5D}"/>
              </a:ext>
            </a:extLst>
          </p:cNvPr>
          <p:cNvCxnSpPr/>
          <p:nvPr/>
        </p:nvCxnSpPr>
        <p:spPr>
          <a:xfrm flipH="1">
            <a:off x="7696200" y="4391025"/>
            <a:ext cx="257175" cy="314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0180062-0BD5-49EC-B7CE-D549E1FEF797}"/>
              </a:ext>
            </a:extLst>
          </p:cNvPr>
          <p:cNvSpPr/>
          <p:nvPr/>
        </p:nvSpPr>
        <p:spPr>
          <a:xfrm>
            <a:off x="130332" y="5815962"/>
            <a:ext cx="327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Macklin,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Science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307 (2015)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2C195-035F-41D5-8FF5-9DD6D694FAE7}"/>
              </a:ext>
            </a:extLst>
          </p:cNvPr>
          <p:cNvSpPr/>
          <p:nvPr/>
        </p:nvSpPr>
        <p:spPr>
          <a:xfrm>
            <a:off x="8344927" y="5932168"/>
            <a:ext cx="3648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Aumentado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IEEE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Microw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45 (2020)</a:t>
            </a:r>
          </a:p>
        </p:txBody>
      </p:sp>
    </p:spTree>
    <p:extLst>
      <p:ext uri="{BB962C8B-B14F-4D97-AF65-F5344CB8AC3E}">
        <p14:creationId xmlns:p14="http://schemas.microsoft.com/office/powerpoint/2010/main" val="344064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90D6BE-7C5D-42EF-8F20-EC065A7C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62290-0F92-4292-8C43-88A8732A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72C94-072B-4512-BF96-75EDBFD4A9CF}"/>
              </a:ext>
            </a:extLst>
          </p:cNvPr>
          <p:cNvSpPr txBox="1"/>
          <p:nvPr/>
        </p:nvSpPr>
        <p:spPr>
          <a:xfrm>
            <a:off x="996696" y="943968"/>
            <a:ext cx="4719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Operates well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temperatures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Virtually no thermal noise is added to the signal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J-TWPA has large bandwidth, slightly noisier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2223C6-F422-4EE1-BC8F-2E230660DE25}"/>
                  </a:ext>
                </a:extLst>
              </p:cNvPr>
              <p:cNvSpPr txBox="1"/>
              <p:nvPr/>
            </p:nvSpPr>
            <p:spPr>
              <a:xfrm>
                <a:off x="6829695" y="2499791"/>
                <a:ext cx="1536190" cy="570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𝐵𝑊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2223C6-F422-4EE1-BC8F-2E230660D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695" y="2499791"/>
                <a:ext cx="1536190" cy="5704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3BA7C4-32FD-459E-B60D-D4B359561454}"/>
                  </a:ext>
                </a:extLst>
              </p:cNvPr>
              <p:cNvSpPr txBox="1"/>
              <p:nvPr/>
            </p:nvSpPr>
            <p:spPr>
              <a:xfrm>
                <a:off x="6616259" y="2058383"/>
                <a:ext cx="2101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Bandwidth at gain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3BA7C4-32FD-459E-B60D-D4B359561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259" y="2058383"/>
                <a:ext cx="2101857" cy="369332"/>
              </a:xfrm>
              <a:prstGeom prst="rect">
                <a:avLst/>
              </a:prstGeom>
              <a:blipFill>
                <a:blip r:embed="rId3"/>
                <a:stretch>
                  <a:fillRect l="-23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3AE530-CC38-40CD-9BFA-6C051361C9A6}"/>
                  </a:ext>
                </a:extLst>
              </p:cNvPr>
              <p:cNvSpPr txBox="1"/>
              <p:nvPr/>
            </p:nvSpPr>
            <p:spPr>
              <a:xfrm>
                <a:off x="6489883" y="3164251"/>
                <a:ext cx="53006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𝑀𝐻𝑧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20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𝑑𝐵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results 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𝑑𝐵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𝑀𝐻𝑧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3AE530-CC38-40CD-9BFA-6C051361C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883" y="3164251"/>
                <a:ext cx="5300682" cy="646331"/>
              </a:xfrm>
              <a:prstGeom prst="rect">
                <a:avLst/>
              </a:prstGeom>
              <a:blipFill>
                <a:blip r:embed="rId4"/>
                <a:stretch>
                  <a:fillRect l="-1036" t="-4717" r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1B9D1C0-596A-434C-8C74-FC402F98FA73}"/>
              </a:ext>
            </a:extLst>
          </p:cNvPr>
          <p:cNvSpPr txBox="1"/>
          <p:nvPr/>
        </p:nvSpPr>
        <p:spPr>
          <a:xfrm>
            <a:off x="1158872" y="4012037"/>
            <a:ext cx="805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handling limited by JJ critical current.  Typically, setting the limit for practical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signal powers to lower than –110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dBm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(J-reflection PA) or -100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dBm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(J-TWPA)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4F722-1616-4C2E-87F1-42E73525B984}"/>
              </a:ext>
            </a:extLst>
          </p:cNvPr>
          <p:cNvSpPr txBox="1"/>
          <p:nvPr/>
        </p:nvSpPr>
        <p:spPr>
          <a:xfrm>
            <a:off x="2623375" y="136526"/>
            <a:ext cx="6807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Josephson-Based Parametric Amplification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78305-1285-4901-80CF-7CA8F34D3D78}"/>
              </a:ext>
            </a:extLst>
          </p:cNvPr>
          <p:cNvSpPr txBox="1"/>
          <p:nvPr/>
        </p:nvSpPr>
        <p:spPr>
          <a:xfrm>
            <a:off x="977460" y="2289310"/>
            <a:ext cx="471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Limited bandwidth for Josephson reflection PA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BB53C-E9BE-401B-8642-26E7C5A4C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5429" y="5237401"/>
            <a:ext cx="3381883" cy="634539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A4FB8535-D046-4A88-985B-01C3F392127F}"/>
              </a:ext>
            </a:extLst>
          </p:cNvPr>
          <p:cNvSpPr/>
          <p:nvPr/>
        </p:nvSpPr>
        <p:spPr>
          <a:xfrm>
            <a:off x="6217920" y="2050498"/>
            <a:ext cx="109728" cy="168258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59147C-A27A-4B48-B426-FF2A4E2A8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290" y="4969048"/>
            <a:ext cx="3402802" cy="634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92CDF6-EDD7-483C-8ACD-B150169290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5290" y="5807335"/>
            <a:ext cx="3367937" cy="306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50E02D-04C5-46D8-A315-B7CDB4488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727" y="1786654"/>
            <a:ext cx="2572895" cy="13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2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6F0CB0-77F6-4212-BC56-B9FCC6E3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DD462-7368-4599-A3BA-81A55719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6E8853-6900-4732-B8EA-BB0638DB349C}"/>
              </a:ext>
            </a:extLst>
          </p:cNvPr>
          <p:cNvSpPr/>
          <p:nvPr/>
        </p:nvSpPr>
        <p:spPr>
          <a:xfrm>
            <a:off x="4624388" y="4851627"/>
            <a:ext cx="2952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hlinkClick r:id="rId2"/>
              </a:rPr>
              <a:t>anlage@umd.edu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hlinkClick r:id="rId3"/>
              </a:rPr>
              <a:t>https://anlage.umd.edu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234F1-200D-4E76-AF05-F6C72335BB57}"/>
              </a:ext>
            </a:extLst>
          </p:cNvPr>
          <p:cNvSpPr txBox="1"/>
          <p:nvPr/>
        </p:nvSpPr>
        <p:spPr>
          <a:xfrm>
            <a:off x="3618161" y="136526"/>
            <a:ext cx="4965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Additional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4F69B-1746-4754-A2D2-9FC74A9A1724}"/>
              </a:ext>
            </a:extLst>
          </p:cNvPr>
          <p:cNvSpPr/>
          <p:nvPr/>
        </p:nvSpPr>
        <p:spPr>
          <a:xfrm>
            <a:off x="952501" y="1348859"/>
            <a:ext cx="10296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Steven M. Anlage, “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Microwave Superconductivity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,” </a:t>
            </a:r>
            <a:r>
              <a:rPr lang="en-US" dirty="0">
                <a:latin typeface="Times New Roman" panose="02020603050405020304" pitchFamily="18" charset="0"/>
                <a:hlinkClick r:id="rId4"/>
              </a:rPr>
              <a:t>IEEE J. of Microwaves 1, 389-402 (2021)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  </a:t>
            </a:r>
            <a:r>
              <a:rPr lang="en-US" dirty="0">
                <a:latin typeface="Times New Roman" panose="02020603050405020304" pitchFamily="18" charset="0"/>
                <a:hlinkClick r:id="rId5"/>
              </a:rPr>
              <a:t>pdf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53E3AD-A1C1-44B0-A89F-FFF60AB0C777}"/>
              </a:ext>
            </a:extLst>
          </p:cNvPr>
          <p:cNvSpPr/>
          <p:nvPr/>
        </p:nvSpPr>
        <p:spPr>
          <a:xfrm>
            <a:off x="2106106" y="2514526"/>
            <a:ext cx="7989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Superconductivity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course: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https://www.physics.umd.edu/courses/Phys798C/AnlageSpring24/Supp.htm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3CAB54-9844-4559-8185-3B2F1C020C24}"/>
              </a:ext>
            </a:extLst>
          </p:cNvPr>
          <p:cNvSpPr/>
          <p:nvPr/>
        </p:nvSpPr>
        <p:spPr>
          <a:xfrm>
            <a:off x="896684" y="3914633"/>
            <a:ext cx="1039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Numerous sections and chapters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Years of Superconductivity,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edited by Horst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Rogalla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Peter H.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(CRC Press, Boca Raton, FL, 2011)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23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E44536-AFE1-4625-9669-E92C1990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8BF72F-24B6-49E9-ADE8-A45531F9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A87FD-30BB-4917-BCB8-49F302529647}"/>
              </a:ext>
            </a:extLst>
          </p:cNvPr>
          <p:cNvSpPr txBox="1"/>
          <p:nvPr/>
        </p:nvSpPr>
        <p:spPr>
          <a:xfrm>
            <a:off x="3056064" y="1913640"/>
            <a:ext cx="60798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Resonators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CPW for quantum computing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high-Q for SRF accelerators</a:t>
            </a:r>
          </a:p>
        </p:txBody>
      </p:sp>
    </p:spTree>
    <p:extLst>
      <p:ext uri="{BB962C8B-B14F-4D97-AF65-F5344CB8AC3E}">
        <p14:creationId xmlns:p14="http://schemas.microsoft.com/office/powerpoint/2010/main" val="2739258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05E9D1-F2D7-47BA-A011-BC42E5FF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45A1B-FE81-4C2D-ACF2-F1C3F182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30</a:t>
            </a:fld>
            <a:endParaRPr lang="en-US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675F0E7-8EF3-43D5-AA3A-AFD112951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820" y="2413337"/>
            <a:ext cx="78505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</a:rPr>
              <a:t>Please Ask Questions!</a:t>
            </a:r>
          </a:p>
        </p:txBody>
      </p:sp>
    </p:spTree>
    <p:extLst>
      <p:ext uri="{BB962C8B-B14F-4D97-AF65-F5344CB8AC3E}">
        <p14:creationId xmlns:p14="http://schemas.microsoft.com/office/powerpoint/2010/main" val="1774937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090321-FA12-45FA-AD21-8F5CA7C5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F00C2A-4123-4913-AF6A-78B3A3EC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265F3-CDC3-4DEB-80FE-17F18331678A}"/>
              </a:ext>
            </a:extLst>
          </p:cNvPr>
          <p:cNvSpPr txBox="1"/>
          <p:nvPr/>
        </p:nvSpPr>
        <p:spPr>
          <a:xfrm>
            <a:off x="1474599" y="2743200"/>
            <a:ext cx="9105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Material Referenced from the above slides</a:t>
            </a:r>
          </a:p>
        </p:txBody>
      </p:sp>
    </p:spTree>
    <p:extLst>
      <p:ext uri="{BB962C8B-B14F-4D97-AF65-F5344CB8AC3E}">
        <p14:creationId xmlns:p14="http://schemas.microsoft.com/office/powerpoint/2010/main" val="2670431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2DC50B-F437-4F46-A2C8-E43066D75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4E58E3-C8B6-4BB5-ABB5-28F8E895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32</a:t>
            </a:fld>
            <a:endParaRPr lang="en-US"/>
          </a:p>
        </p:txBody>
      </p:sp>
      <p:sp>
        <p:nvSpPr>
          <p:cNvPr id="4" name="Text Box 1027">
            <a:extLst>
              <a:ext uri="{FF2B5EF4-FFF2-40B4-BE49-F238E27FC236}">
                <a16:creationId xmlns:a16="http://schemas.microsoft.com/office/drawing/2014/main" id="{CA5FF956-33EB-4A72-83B2-F5D44AA7C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5942"/>
            <a:ext cx="6249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</a:rPr>
              <a:t>What are the Limits of Superconductivity?</a:t>
            </a:r>
          </a:p>
        </p:txBody>
      </p:sp>
      <p:grpSp>
        <p:nvGrpSpPr>
          <p:cNvPr id="5" name="Group 1029">
            <a:extLst>
              <a:ext uri="{FF2B5EF4-FFF2-40B4-BE49-F238E27FC236}">
                <a16:creationId xmlns:a16="http://schemas.microsoft.com/office/drawing/2014/main" id="{F90E2125-7A69-4E1A-8A77-A4EFD1B9CE5E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740792"/>
            <a:ext cx="6246812" cy="4298950"/>
            <a:chOff x="817" y="508"/>
            <a:chExt cx="4126" cy="3305"/>
          </a:xfrm>
        </p:grpSpPr>
        <p:pic>
          <p:nvPicPr>
            <p:cNvPr id="6" name="Picture 1026" descr="http://www.futurescience.com/manual/phase.gif">
              <a:extLst>
                <a:ext uri="{FF2B5EF4-FFF2-40B4-BE49-F238E27FC236}">
                  <a16:creationId xmlns:a16="http://schemas.microsoft.com/office/drawing/2014/main" id="{48B5A440-0A4A-4F8E-91E6-C07348F60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" y="508"/>
              <a:ext cx="4126" cy="3305"/>
            </a:xfrm>
            <a:prstGeom prst="rect">
              <a:avLst/>
            </a:prstGeom>
            <a:noFill/>
          </p:spPr>
        </p:pic>
        <p:sp>
          <p:nvSpPr>
            <p:cNvPr id="7" name="Rectangle 1028">
              <a:extLst>
                <a:ext uri="{FF2B5EF4-FFF2-40B4-BE49-F238E27FC236}">
                  <a16:creationId xmlns:a16="http://schemas.microsoft.com/office/drawing/2014/main" id="{13E21273-5E1C-4452-BCED-05DD9BF28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552"/>
              <a:ext cx="1536" cy="240"/>
            </a:xfrm>
            <a:prstGeom prst="rect">
              <a:avLst/>
            </a:prstGeom>
            <a:solidFill>
              <a:srgbClr val="A9D97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 Box 1030">
            <a:extLst>
              <a:ext uri="{FF2B5EF4-FFF2-40B4-BE49-F238E27FC236}">
                <a16:creationId xmlns:a16="http://schemas.microsoft.com/office/drawing/2014/main" id="{2A4DB16F-7830-42AB-8F81-C4FD9D35A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924942"/>
            <a:ext cx="2036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Phase Diagram</a:t>
            </a:r>
          </a:p>
        </p:txBody>
      </p:sp>
      <p:sp>
        <p:nvSpPr>
          <p:cNvPr id="9" name="Text Box 1031">
            <a:extLst>
              <a:ext uri="{FF2B5EF4-FFF2-40B4-BE49-F238E27FC236}">
                <a16:creationId xmlns:a16="http://schemas.microsoft.com/office/drawing/2014/main" id="{CD0E0EE7-14F5-4F31-A7CB-369789505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753742"/>
            <a:ext cx="1903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Superconducting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State</a:t>
            </a:r>
          </a:p>
        </p:txBody>
      </p:sp>
      <p:sp>
        <p:nvSpPr>
          <p:cNvPr id="10" name="Text Box 1032">
            <a:extLst>
              <a:ext uri="{FF2B5EF4-FFF2-40B4-BE49-F238E27FC236}">
                <a16:creationId xmlns:a16="http://schemas.microsoft.com/office/drawing/2014/main" id="{E9F27ACB-A985-494A-A287-57DDC5611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0" y="1366267"/>
            <a:ext cx="958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Normal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State</a:t>
            </a:r>
          </a:p>
        </p:txBody>
      </p:sp>
      <p:graphicFrame>
        <p:nvGraphicFramePr>
          <p:cNvPr id="11" name="Object 1024">
            <a:extLst>
              <a:ext uri="{FF2B5EF4-FFF2-40B4-BE49-F238E27FC236}">
                <a16:creationId xmlns:a16="http://schemas.microsoft.com/office/drawing/2014/main" id="{869F33A9-D2F9-4FB6-91EC-7E33B6862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588712"/>
              </p:ext>
            </p:extLst>
          </p:nvPr>
        </p:nvGraphicFramePr>
        <p:xfrm>
          <a:off x="3458356" y="4575907"/>
          <a:ext cx="5729288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4" imgW="4089240" imgH="495000" progId="Equation.3">
                  <p:embed/>
                </p:oleObj>
              </mc:Choice>
              <mc:Fallback>
                <p:oleObj name="Equation" r:id="rId4" imgW="4089240" imgH="495000" progId="Equation.3">
                  <p:embed/>
                  <p:pic>
                    <p:nvPicPr>
                      <p:cNvPr id="55296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10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356" y="4575907"/>
                        <a:ext cx="5729288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034">
            <a:extLst>
              <a:ext uri="{FF2B5EF4-FFF2-40B4-BE49-F238E27FC236}">
                <a16:creationId xmlns:a16="http://schemas.microsoft.com/office/drawing/2014/main" id="{7B2471FC-54AF-4E1A-86D3-FA725105B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268342"/>
            <a:ext cx="2127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Ginzburg-Landau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free energy density</a:t>
            </a:r>
          </a:p>
        </p:txBody>
      </p:sp>
      <p:sp>
        <p:nvSpPr>
          <p:cNvPr id="13" name="Text Box 1035">
            <a:extLst>
              <a:ext uri="{FF2B5EF4-FFF2-40B4-BE49-F238E27FC236}">
                <a16:creationId xmlns:a16="http://schemas.microsoft.com/office/drawing/2014/main" id="{50D3F6DA-C268-456B-A61F-8961D95AC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649342"/>
            <a:ext cx="2390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Applied Magnetic Field</a:t>
            </a:r>
          </a:p>
        </p:txBody>
      </p:sp>
      <p:sp>
        <p:nvSpPr>
          <p:cNvPr id="14" name="Line 1036">
            <a:extLst>
              <a:ext uri="{FF2B5EF4-FFF2-40B4-BE49-F238E27FC236}">
                <a16:creationId xmlns:a16="http://schemas.microsoft.com/office/drawing/2014/main" id="{8D484000-E57F-48C4-9980-2FEC9D9E6F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15400" y="5268342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" name="Text Box 1038">
            <a:extLst>
              <a:ext uri="{FF2B5EF4-FFF2-40B4-BE49-F238E27FC236}">
                <a16:creationId xmlns:a16="http://schemas.microsoft.com/office/drawing/2014/main" id="{7D1514DB-30E4-4D8A-937B-DDA2AAB4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5649342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  <a:latin typeface="Times New Roman" pitchFamily="18" charset="0"/>
              </a:rPr>
              <a:t>Currents</a:t>
            </a:r>
          </a:p>
        </p:txBody>
      </p:sp>
      <p:sp>
        <p:nvSpPr>
          <p:cNvPr id="16" name="Line 1039">
            <a:extLst>
              <a:ext uri="{FF2B5EF4-FFF2-40B4-BE49-F238E27FC236}">
                <a16:creationId xmlns:a16="http://schemas.microsoft.com/office/drawing/2014/main" id="{600AEE01-477B-4041-9AF5-FC5D5F1A32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5344542"/>
            <a:ext cx="228600" cy="381000"/>
          </a:xfrm>
          <a:prstGeom prst="line">
            <a:avLst/>
          </a:prstGeom>
          <a:noFill/>
          <a:ln w="9525">
            <a:solidFill>
              <a:srgbClr val="C0504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7" name="Text Box 1040">
            <a:extLst>
              <a:ext uri="{FF2B5EF4-FFF2-40B4-BE49-F238E27FC236}">
                <a16:creationId xmlns:a16="http://schemas.microsoft.com/office/drawing/2014/main" id="{B27D1560-EDAC-4F96-B513-89EF81EA9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573142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Times New Roman" pitchFamily="18" charset="0"/>
              </a:rPr>
              <a:t>Temperature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B050"/>
                </a:solidFill>
                <a:latin typeface="Times New Roman" pitchFamily="18" charset="0"/>
              </a:rPr>
              <a:t>Dependence</a:t>
            </a:r>
            <a:endParaRPr lang="en-US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8" name="Line 1041">
            <a:extLst>
              <a:ext uri="{FF2B5EF4-FFF2-40B4-BE49-F238E27FC236}">
                <a16:creationId xmlns:a16="http://schemas.microsoft.com/office/drawing/2014/main" id="{FCD99798-0DD4-4D67-AF18-A08719AA72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3000" y="5115942"/>
            <a:ext cx="152400" cy="533400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" name="Line 1042">
            <a:extLst>
              <a:ext uri="{FF2B5EF4-FFF2-40B4-BE49-F238E27FC236}">
                <a16:creationId xmlns:a16="http://schemas.microsoft.com/office/drawing/2014/main" id="{DBD902C6-DB10-4852-B086-1426AFC96D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5268342"/>
            <a:ext cx="609600" cy="381000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" name="Text Box 1043">
            <a:extLst>
              <a:ext uri="{FF2B5EF4-FFF2-40B4-BE49-F238E27FC236}">
                <a16:creationId xmlns:a16="http://schemas.microsoft.com/office/drawing/2014/main" id="{144D786E-E70E-4FDC-AE65-4269DB76E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425" y="3363342"/>
            <a:ext cx="4421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itchFamily="18" charset="0"/>
              </a:rPr>
              <a:t>T</a:t>
            </a:r>
            <a:r>
              <a:rPr lang="en-US" sz="2400" baseline="-25000" dirty="0">
                <a:solidFill>
                  <a:srgbClr val="7030A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21" name="Text Box 1044">
            <a:extLst>
              <a:ext uri="{FF2B5EF4-FFF2-40B4-BE49-F238E27FC236}">
                <a16:creationId xmlns:a16="http://schemas.microsoft.com/office/drawing/2014/main" id="{79748760-ACC7-4A1E-8BAF-B189154AA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1863" y="3237930"/>
            <a:ext cx="874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baseline="-25000">
                <a:solidFill>
                  <a:srgbClr val="FF0000"/>
                </a:solidFill>
                <a:latin typeface="Times New Roman" pitchFamily="18" charset="0"/>
              </a:rPr>
              <a:t>0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400" baseline="-25000">
                <a:solidFill>
                  <a:srgbClr val="FF0000"/>
                </a:solidFill>
                <a:latin typeface="Times New Roman" pitchFamily="18" charset="0"/>
              </a:rPr>
              <a:t>c2</a:t>
            </a:r>
          </a:p>
        </p:txBody>
      </p:sp>
      <p:sp>
        <p:nvSpPr>
          <p:cNvPr id="22" name="Text Box 1045">
            <a:extLst>
              <a:ext uri="{FF2B5EF4-FFF2-40B4-BE49-F238E27FC236}">
                <a16:creationId xmlns:a16="http://schemas.microsoft.com/office/drawing/2014/main" id="{8718073D-8D37-4732-AF82-D461BCF2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50" y="1018605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504D"/>
                </a:solidFill>
                <a:latin typeface="Times New Roman" pitchFamily="18" charset="0"/>
              </a:rPr>
              <a:t>J</a:t>
            </a:r>
            <a:r>
              <a:rPr lang="en-US" sz="2400" baseline="-25000">
                <a:solidFill>
                  <a:srgbClr val="C0504D"/>
                </a:solidFill>
                <a:latin typeface="Times New Roman" pitchFamily="18" charset="0"/>
              </a:rPr>
              <a:t>c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794241-1419-4BC5-8B6E-7FC0ACB57D86}"/>
              </a:ext>
            </a:extLst>
          </p:cNvPr>
          <p:cNvCxnSpPr/>
          <p:nvPr/>
        </p:nvCxnSpPr>
        <p:spPr bwMode="auto">
          <a:xfrm flipV="1">
            <a:off x="5935133" y="1153542"/>
            <a:ext cx="8467" cy="1100668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5191D6-2FDA-41B3-8742-51743B5CDD9B}"/>
              </a:ext>
            </a:extLst>
          </p:cNvPr>
          <p:cNvCxnSpPr/>
          <p:nvPr/>
        </p:nvCxnSpPr>
        <p:spPr bwMode="auto">
          <a:xfrm>
            <a:off x="5943600" y="2262674"/>
            <a:ext cx="3352800" cy="175260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EA4E57-01EE-49D0-BD36-C277039DF349}"/>
              </a:ext>
            </a:extLst>
          </p:cNvPr>
          <p:cNvCxnSpPr/>
          <p:nvPr/>
        </p:nvCxnSpPr>
        <p:spPr bwMode="auto">
          <a:xfrm flipH="1">
            <a:off x="3352800" y="2262674"/>
            <a:ext cx="2573866" cy="1329268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07339EA-4F2C-4E2D-A4EA-7EED8D16C714}"/>
              </a:ext>
            </a:extLst>
          </p:cNvPr>
          <p:cNvSpPr/>
          <p:nvPr/>
        </p:nvSpPr>
        <p:spPr bwMode="auto">
          <a:xfrm>
            <a:off x="8211312" y="6214492"/>
            <a:ext cx="638440" cy="5669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6C3C13-E264-40B1-ABD4-2ADC8734FCCC}"/>
              </a:ext>
            </a:extLst>
          </p:cNvPr>
          <p:cNvSpPr txBox="1"/>
          <p:nvPr/>
        </p:nvSpPr>
        <p:spPr>
          <a:xfrm>
            <a:off x="484451" y="279127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6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64300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BD4ACA-B32D-4EA3-8A9A-80213ADD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45AC8-0E2A-42A2-81CC-FC54C09C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6CDDB-FC1A-49A2-95CF-F77959C8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0733" y="1353064"/>
            <a:ext cx="879144" cy="791957"/>
          </a:xfrm>
          <a:prstGeom prst="rect">
            <a:avLst/>
          </a:prstGeom>
          <a:solidFill>
            <a:srgbClr val="9ED56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upload.wikimedia.org/wikipedia/commons/thumb/1/11/Transmission_line_element.svg/220px-Transmission_line_element.svg.png">
            <a:extLst>
              <a:ext uri="{FF2B5EF4-FFF2-40B4-BE49-F238E27FC236}">
                <a16:creationId xmlns:a16="http://schemas.microsoft.com/office/drawing/2014/main" id="{96A27EDF-CEFF-49D7-BABA-9B7A0578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0001" y="1126430"/>
            <a:ext cx="1752600" cy="1067493"/>
          </a:xfrm>
          <a:prstGeom prst="rect">
            <a:avLst/>
          </a:prstGeom>
          <a:noFill/>
        </p:spPr>
      </p:pic>
      <p:pic>
        <p:nvPicPr>
          <p:cNvPr id="6" name="Picture 2" descr="http://upload.wikimedia.org/wikipedia/commons/thumb/1/11/Transmission_line_element.svg/220px-Transmission_line_element.svg.png">
            <a:extLst>
              <a:ext uri="{FF2B5EF4-FFF2-40B4-BE49-F238E27FC236}">
                <a16:creationId xmlns:a16="http://schemas.microsoft.com/office/drawing/2014/main" id="{0B4B9AD9-98A9-43DF-98EC-9F464ACF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1449" y="1126431"/>
            <a:ext cx="1752600" cy="1067493"/>
          </a:xfrm>
          <a:prstGeom prst="rect">
            <a:avLst/>
          </a:prstGeom>
          <a:noFill/>
        </p:spPr>
      </p:pic>
      <p:pic>
        <p:nvPicPr>
          <p:cNvPr id="7" name="Picture 2" descr="http://upload.wikimedia.org/wikipedia/commons/thumb/1/11/Transmission_line_element.svg/220px-Transmission_line_element.svg.png">
            <a:extLst>
              <a:ext uri="{FF2B5EF4-FFF2-40B4-BE49-F238E27FC236}">
                <a16:creationId xmlns:a16="http://schemas.microsoft.com/office/drawing/2014/main" id="{CC3D2CCF-D2F1-4635-AF27-454C8897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2897" y="1126432"/>
            <a:ext cx="1752600" cy="1067493"/>
          </a:xfrm>
          <a:prstGeom prst="rect">
            <a:avLst/>
          </a:prstGeom>
          <a:noFill/>
        </p:spPr>
      </p:pic>
      <p:pic>
        <p:nvPicPr>
          <p:cNvPr id="8" name="Picture 2" descr="http://upload.wikimedia.org/wikipedia/commons/thumb/1/11/Transmission_line_element.svg/220px-Transmission_line_element.svg.png">
            <a:extLst>
              <a:ext uri="{FF2B5EF4-FFF2-40B4-BE49-F238E27FC236}">
                <a16:creationId xmlns:a16="http://schemas.microsoft.com/office/drawing/2014/main" id="{2C8DB17E-BF7F-4581-BC8A-6E3D25EC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2305" y="1126431"/>
            <a:ext cx="1752600" cy="1067493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8D5A851-D99C-4B12-8F19-5F7D3FDF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6329" y="1396669"/>
            <a:ext cx="1193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9E5C7ED-A2C0-480A-BC5D-A611D08DD886}"/>
              </a:ext>
            </a:extLst>
          </p:cNvPr>
          <p:cNvSpPr/>
          <p:nvPr/>
        </p:nvSpPr>
        <p:spPr bwMode="auto">
          <a:xfrm>
            <a:off x="6068945" y="1009981"/>
            <a:ext cx="1524000" cy="12954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8ED9D-FBC7-462D-8FBF-05B57854C06A}"/>
              </a:ext>
            </a:extLst>
          </p:cNvPr>
          <p:cNvSpPr txBox="1"/>
          <p:nvPr/>
        </p:nvSpPr>
        <p:spPr>
          <a:xfrm>
            <a:off x="6028001" y="2270125"/>
            <a:ext cx="1714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  <a:latin typeface="Times New Roman" pitchFamily="18" charset="0"/>
              </a:rPr>
              <a:t>Transmission Line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  <a:latin typeface="Times New Roman" pitchFamily="18" charset="0"/>
              </a:rPr>
              <a:t>Unit Cell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F22DCEDB-A913-4343-B7D7-44CAADC2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401" y="136525"/>
            <a:ext cx="51651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Transmission Line Resonators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C773C087-372D-49DE-A99A-AA1138910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001" y="803215"/>
            <a:ext cx="28205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Transmission Line Model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80203AA-0D1D-4FBA-8032-E4D16A8A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9857" y="3587689"/>
            <a:ext cx="879144" cy="79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upload.wikimedia.org/wikipedia/commons/thumb/1/11/Transmission_line_element.svg/220px-Transmission_line_element.svg.png">
            <a:extLst>
              <a:ext uri="{FF2B5EF4-FFF2-40B4-BE49-F238E27FC236}">
                <a16:creationId xmlns:a16="http://schemas.microsoft.com/office/drawing/2014/main" id="{7E37C8F3-7D5E-4915-B0FF-2A7DD845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0521" y="3361055"/>
            <a:ext cx="1752600" cy="1067493"/>
          </a:xfrm>
          <a:prstGeom prst="rect">
            <a:avLst/>
          </a:prstGeom>
          <a:noFill/>
        </p:spPr>
      </p:pic>
      <p:pic>
        <p:nvPicPr>
          <p:cNvPr id="16" name="Picture 2" descr="http://upload.wikimedia.org/wikipedia/commons/thumb/1/11/Transmission_line_element.svg/220px-Transmission_line_element.svg.png">
            <a:extLst>
              <a:ext uri="{FF2B5EF4-FFF2-40B4-BE49-F238E27FC236}">
                <a16:creationId xmlns:a16="http://schemas.microsoft.com/office/drawing/2014/main" id="{D74BDE8D-4AFA-422F-AC70-676DB921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1969" y="3361056"/>
            <a:ext cx="1752600" cy="1067493"/>
          </a:xfrm>
          <a:prstGeom prst="rect">
            <a:avLst/>
          </a:prstGeom>
          <a:noFill/>
        </p:spPr>
      </p:pic>
      <p:pic>
        <p:nvPicPr>
          <p:cNvPr id="17" name="Picture 2" descr="http://upload.wikimedia.org/wikipedia/commons/thumb/1/11/Transmission_line_element.svg/220px-Transmission_line_element.svg.png">
            <a:extLst>
              <a:ext uri="{FF2B5EF4-FFF2-40B4-BE49-F238E27FC236}">
                <a16:creationId xmlns:a16="http://schemas.microsoft.com/office/drawing/2014/main" id="{2FEDAAC5-A0C9-4C04-BE8E-6C1668320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3417" y="3361057"/>
            <a:ext cx="1752600" cy="1067493"/>
          </a:xfrm>
          <a:prstGeom prst="rect">
            <a:avLst/>
          </a:prstGeom>
          <a:noFill/>
        </p:spPr>
      </p:pic>
      <p:pic>
        <p:nvPicPr>
          <p:cNvPr id="18" name="Picture 2" descr="http://upload.wikimedia.org/wikipedia/commons/thumb/1/11/Transmission_line_element.svg/220px-Transmission_line_element.svg.png">
            <a:extLst>
              <a:ext uri="{FF2B5EF4-FFF2-40B4-BE49-F238E27FC236}">
                <a16:creationId xmlns:a16="http://schemas.microsoft.com/office/drawing/2014/main" id="{B386B7BD-14E0-4DB0-B874-6DA4F51D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2825" y="3361056"/>
            <a:ext cx="1752600" cy="1067493"/>
          </a:xfrm>
          <a:prstGeom prst="rect">
            <a:avLst/>
          </a:prstGeom>
          <a:noFill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9C21DCF-792B-48ED-9097-F061A87CE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2201" y="3631294"/>
            <a:ext cx="1193800" cy="8953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E82FCBCD-D9CB-4F9E-9AF1-6C93373A7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521" y="3037840"/>
            <a:ext cx="3923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Transmission Line Resonator Model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0C5C3E19-5CDF-42C7-B6D6-93F49D48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805993" y="3545196"/>
            <a:ext cx="200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1360B5F-0EA0-4470-91DE-4830BD013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813953" y="4127500"/>
            <a:ext cx="200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08D7D1-E745-4698-934C-71D4B714CA43}"/>
              </a:ext>
            </a:extLst>
          </p:cNvPr>
          <p:cNvSpPr txBox="1"/>
          <p:nvPr/>
        </p:nvSpPr>
        <p:spPr>
          <a:xfrm>
            <a:off x="2522801" y="4313877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itchFamily="18" charset="0"/>
              </a:rPr>
              <a:t>coupling</a:t>
            </a:r>
            <a:endParaRPr lang="en-US" sz="2000" baseline="-25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F0494925-6CD9-4AC3-A280-30E65C9E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9054393" y="3551877"/>
            <a:ext cx="200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3AEB05F6-226C-4CCD-AA1A-2EBCA56D3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9062353" y="4134181"/>
            <a:ext cx="200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DDC2A9-F77A-4333-A2EC-77B5F6448D2B}"/>
              </a:ext>
            </a:extLst>
          </p:cNvPr>
          <p:cNvSpPr txBox="1"/>
          <p:nvPr/>
        </p:nvSpPr>
        <p:spPr>
          <a:xfrm>
            <a:off x="8771201" y="4320558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itchFamily="18" charset="0"/>
              </a:rPr>
              <a:t>coupling</a:t>
            </a:r>
            <a:endParaRPr lang="en-US" sz="2000" baseline="-25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1DBBBB-C2E0-42CF-BCA0-B2F6176F8FF6}"/>
              </a:ext>
            </a:extLst>
          </p:cNvPr>
          <p:cNvSpPr/>
          <p:nvPr/>
        </p:nvSpPr>
        <p:spPr bwMode="auto">
          <a:xfrm>
            <a:off x="2460249" y="3385829"/>
            <a:ext cx="990600" cy="15240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AE08528-75AD-456E-A138-133E7B2D0CA1}"/>
              </a:ext>
            </a:extLst>
          </p:cNvPr>
          <p:cNvSpPr/>
          <p:nvPr/>
        </p:nvSpPr>
        <p:spPr bwMode="auto">
          <a:xfrm>
            <a:off x="8722297" y="3413125"/>
            <a:ext cx="990600" cy="15240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7EE7BC-3517-4A62-9665-0EE9AB5A3888}"/>
              </a:ext>
            </a:extLst>
          </p:cNvPr>
          <p:cNvCxnSpPr/>
          <p:nvPr/>
        </p:nvCxnSpPr>
        <p:spPr bwMode="auto">
          <a:xfrm>
            <a:off x="2980001" y="5089525"/>
            <a:ext cx="6248400" cy="1588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aphicFrame>
        <p:nvGraphicFramePr>
          <p:cNvPr id="30" name="Object 5">
            <a:extLst>
              <a:ext uri="{FF2B5EF4-FFF2-40B4-BE49-F238E27FC236}">
                <a16:creationId xmlns:a16="http://schemas.microsoft.com/office/drawing/2014/main" id="{B20EB22A-3C2E-4535-AA4A-83F6B64CB1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115053"/>
              </p:ext>
            </p:extLst>
          </p:nvPr>
        </p:nvGraphicFramePr>
        <p:xfrm>
          <a:off x="5458088" y="5253038"/>
          <a:ext cx="117951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7" imgW="634680" imgH="393480" progId="Equation.3">
                  <p:embed/>
                </p:oleObj>
              </mc:Choice>
              <mc:Fallback>
                <p:oleObj name="Equation" r:id="rId7" imgW="634680" imgH="393480" progId="Equation.3">
                  <p:embed/>
                  <p:pic>
                    <p:nvPicPr>
                      <p:cNvPr id="1239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8088" y="5253038"/>
                        <a:ext cx="1179513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5">
            <a:extLst>
              <a:ext uri="{FF2B5EF4-FFF2-40B4-BE49-F238E27FC236}">
                <a16:creationId xmlns:a16="http://schemas.microsoft.com/office/drawing/2014/main" id="{2F0BF86F-3907-43AA-BC73-04976525C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936305"/>
              </p:ext>
            </p:extLst>
          </p:nvPr>
        </p:nvGraphicFramePr>
        <p:xfrm>
          <a:off x="5647001" y="4376429"/>
          <a:ext cx="94456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9" imgW="507960" imgH="393480" progId="Equation.3">
                  <p:embed/>
                </p:oleObj>
              </mc:Choice>
              <mc:Fallback>
                <p:oleObj name="Equation" r:id="rId9" imgW="507960" imgH="393480" progId="Equation.3">
                  <p:embed/>
                  <p:pic>
                    <p:nvPicPr>
                      <p:cNvPr id="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7001" y="4376429"/>
                        <a:ext cx="944563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">
            <a:extLst>
              <a:ext uri="{FF2B5EF4-FFF2-40B4-BE49-F238E27FC236}">
                <a16:creationId xmlns:a16="http://schemas.microsoft.com/office/drawing/2014/main" id="{11F045E9-13D1-418E-B82B-B1429E84C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596171"/>
              </p:ext>
            </p:extLst>
          </p:nvPr>
        </p:nvGraphicFramePr>
        <p:xfrm>
          <a:off x="7005901" y="5447021"/>
          <a:ext cx="14382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11" imgW="774360" imgH="203040" progId="Equation.3">
                  <p:embed/>
                </p:oleObj>
              </mc:Choice>
              <mc:Fallback>
                <p:oleObj name="Equation" r:id="rId11" imgW="774360" imgH="203040" progId="Equation.3">
                  <p:embed/>
                  <p:pic>
                    <p:nvPicPr>
                      <p:cNvPr id="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5901" y="5447021"/>
                        <a:ext cx="1438275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19F1F14D-0925-4A73-A407-D082D065E934}"/>
              </a:ext>
            </a:extLst>
          </p:cNvPr>
          <p:cNvSpPr txBox="1"/>
          <p:nvPr/>
        </p:nvSpPr>
        <p:spPr>
          <a:xfrm>
            <a:off x="1456001" y="20826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13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991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/>
      <p:bldP spid="23" grpId="0"/>
      <p:bldP spid="26" grpId="0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0C993D-B77B-4F65-96EF-881B0DE8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98D08-6454-4335-A210-BDCE9C3A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9B67F1-1E0A-4D68-8E5B-E75862FF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2" y="1755267"/>
            <a:ext cx="7419975" cy="4133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EA319F-EEA0-469E-A356-7B23ACB56349}"/>
              </a:ext>
            </a:extLst>
          </p:cNvPr>
          <p:cNvSpPr txBox="1"/>
          <p:nvPr/>
        </p:nvSpPr>
        <p:spPr>
          <a:xfrm>
            <a:off x="3255471" y="136526"/>
            <a:ext cx="5543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SNSPD Photon Detection Principle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9CCAB-DC25-4138-8A37-8A3ECF88513E}"/>
              </a:ext>
            </a:extLst>
          </p:cNvPr>
          <p:cNvSpPr txBox="1"/>
          <p:nvPr/>
        </p:nvSpPr>
        <p:spPr>
          <a:xfrm>
            <a:off x="2212848" y="653508"/>
            <a:ext cx="722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 a thin and narrow superconducting wire with high kinetic inductance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F636C-90AF-4523-8EAC-177B3C0AF9E2}"/>
              </a:ext>
            </a:extLst>
          </p:cNvPr>
          <p:cNvSpPr txBox="1"/>
          <p:nvPr/>
        </p:nvSpPr>
        <p:spPr>
          <a:xfrm>
            <a:off x="1334402" y="967653"/>
            <a:ext cx="1030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absorbed photon creates a hotspot that spans the wire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scale), turning it into a high-impedance load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E46182-1668-440C-B199-40A5C38D215E}"/>
              </a:ext>
            </a:extLst>
          </p:cNvPr>
          <p:cNvSpPr txBox="1"/>
          <p:nvPr/>
        </p:nvSpPr>
        <p:spPr>
          <a:xfrm>
            <a:off x="1799142" y="1333000"/>
            <a:ext cx="845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bias current is shunted into an amplifier for detection, the wire cools down and resets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C82A25-E524-461D-AAFC-1CA35820F535}"/>
              </a:ext>
            </a:extLst>
          </p:cNvPr>
          <p:cNvSpPr/>
          <p:nvPr/>
        </p:nvSpPr>
        <p:spPr>
          <a:xfrm>
            <a:off x="8418783" y="5954808"/>
            <a:ext cx="32946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J. A. Lau, </a:t>
            </a:r>
            <a:r>
              <a:rPr lang="en-US" sz="1200" i="1" dirty="0">
                <a:latin typeface="Segoe UI" panose="020B0502040204020203" pitchFamily="34" charset="0"/>
              </a:rPr>
              <a:t>et al</a:t>
            </a:r>
            <a:r>
              <a:rPr lang="en-US" sz="1200" dirty="0">
                <a:latin typeface="Segoe UI" panose="020B0502040204020203" pitchFamily="34" charset="0"/>
              </a:rPr>
              <a:t>., Chem Soc Rev </a:t>
            </a:r>
            <a:r>
              <a:rPr lang="en-US" sz="1200" b="1" dirty="0">
                <a:latin typeface="Segoe UI" panose="020B0502040204020203" pitchFamily="34" charset="0"/>
              </a:rPr>
              <a:t>52</a:t>
            </a:r>
            <a:r>
              <a:rPr lang="en-US" sz="1200" dirty="0">
                <a:latin typeface="Segoe UI" panose="020B0502040204020203" pitchFamily="34" charset="0"/>
              </a:rPr>
              <a:t>, 921 (2023)</a:t>
            </a:r>
            <a:endParaRPr lang="en-US" sz="1200" b="1" dirty="0">
              <a:latin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4E361-0AA1-4D4A-AA82-506D36682452}"/>
              </a:ext>
            </a:extLst>
          </p:cNvPr>
          <p:cNvSpPr/>
          <p:nvPr/>
        </p:nvSpPr>
        <p:spPr>
          <a:xfrm>
            <a:off x="65599" y="3649268"/>
            <a:ext cx="2172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dvOTaa6301a5.B"/>
              </a:rPr>
              <a:t>SNSPD = Superconducting nanowire single-photon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32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0868DF-68B4-4AD1-9749-7C997606F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DA095E-7187-415B-8CCB-8EB997157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39130-6B17-4C8E-849B-A4365275906D}"/>
              </a:ext>
            </a:extLst>
          </p:cNvPr>
          <p:cNvSpPr txBox="1"/>
          <p:nvPr/>
        </p:nvSpPr>
        <p:spPr>
          <a:xfrm>
            <a:off x="1947672" y="274320"/>
            <a:ext cx="7665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Power: dBm vs. Watts.  Watts the difference?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4160F1-8B51-43C6-9387-F718D1E1CC5C}"/>
                  </a:ext>
                </a:extLst>
              </p:cNvPr>
              <p:cNvSpPr txBox="1"/>
              <p:nvPr/>
            </p:nvSpPr>
            <p:spPr>
              <a:xfrm>
                <a:off x="811720" y="1408176"/>
                <a:ext cx="7065652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dBm means a power relative to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err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𝒎𝑾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 on the decibel scale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4160F1-8B51-43C6-9387-F718D1E1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20" y="1408176"/>
                <a:ext cx="7065652" cy="375552"/>
              </a:xfrm>
              <a:prstGeom prst="rect">
                <a:avLst/>
              </a:prstGeom>
              <a:blipFill>
                <a:blip r:embed="rId2"/>
                <a:stretch>
                  <a:fillRect l="-690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1D22E7-B5AA-4447-BB74-C0AF660CEC2D}"/>
                  </a:ext>
                </a:extLst>
              </p:cNvPr>
              <p:cNvSpPr txBox="1"/>
              <p:nvPr/>
            </p:nvSpPr>
            <p:spPr>
              <a:xfrm>
                <a:off x="1453723" y="2182368"/>
                <a:ext cx="575741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𝒅𝑩𝒎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=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𝒅𝑩𝒎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𝐏</m:t>
                    </m:r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𝐖</m:t>
                        </m:r>
                      </m:e>
                    </m:d>
                    <m:r>
                      <a:rPr lang="en-US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𝑾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𝒎𝑾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1D22E7-B5AA-4447-BB74-C0AF660CE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723" y="2182368"/>
                <a:ext cx="5757410" cy="379656"/>
              </a:xfrm>
              <a:prstGeom prst="rect">
                <a:avLst/>
              </a:prstGeom>
              <a:blipFill>
                <a:blip r:embed="rId3"/>
                <a:stretch>
                  <a:fillRect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8D12F0-2521-4BC2-A848-D67300149A69}"/>
                  </a:ext>
                </a:extLst>
              </p:cNvPr>
              <p:cNvSpPr txBox="1"/>
              <p:nvPr/>
            </p:nvSpPr>
            <p:spPr>
              <a:xfrm>
                <a:off x="1453723" y="2854559"/>
                <a:ext cx="602434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𝒅𝑩𝒎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+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𝒅𝑩𝒎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𝐏</m:t>
                    </m:r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𝐖</m:t>
                        </m:r>
                      </m:e>
                    </m:d>
                    <m:r>
                      <a:rPr lang="en-US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𝑾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𝑾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8D12F0-2521-4BC2-A848-D67300149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723" y="2854559"/>
                <a:ext cx="6024341" cy="379656"/>
              </a:xfrm>
              <a:prstGeom prst="rect">
                <a:avLst/>
              </a:prstGeom>
              <a:blipFill>
                <a:blip r:embed="rId4"/>
                <a:stretch>
                  <a:fillRect t="-4762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D66990-E953-4209-99B0-B874A3FCEFBC}"/>
                  </a:ext>
                </a:extLst>
              </p:cNvPr>
              <p:cNvSpPr txBox="1"/>
              <p:nvPr/>
            </p:nvSpPr>
            <p:spPr>
              <a:xfrm>
                <a:off x="1453723" y="3526750"/>
                <a:ext cx="663181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𝒅𝑩𝒎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𝒅𝑩𝒎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𝐏</m:t>
                    </m:r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𝐖</m:t>
                        </m:r>
                      </m:e>
                    </m:d>
                    <m:r>
                      <a:rPr lang="en-US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𝑾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𝑾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D66990-E953-4209-99B0-B874A3FCE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723" y="3526750"/>
                <a:ext cx="6631815" cy="379656"/>
              </a:xfrm>
              <a:prstGeom prst="rect">
                <a:avLst/>
              </a:prstGeom>
              <a:blipFill>
                <a:blip r:embed="rId5"/>
                <a:stretch>
                  <a:fillRect t="-6452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0E45D1-A08E-4E2C-AB4E-C1FC30A33561}"/>
                  </a:ext>
                </a:extLst>
              </p:cNvPr>
              <p:cNvSpPr txBox="1"/>
              <p:nvPr/>
            </p:nvSpPr>
            <p:spPr>
              <a:xfrm>
                <a:off x="1826704" y="4825762"/>
                <a:ext cx="782836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equivalent to 1 photon/s at 1 GHz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sup>
                    </m:sSup>
                    <m:r>
                      <a:rPr 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𝑾</m:t>
                    </m:r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is -272 dBm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0E45D1-A08E-4E2C-AB4E-C1FC30A33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704" y="4825762"/>
                <a:ext cx="7828361" cy="379656"/>
              </a:xfrm>
              <a:prstGeom prst="rect">
                <a:avLst/>
              </a:prstGeom>
              <a:blipFill>
                <a:blip r:embed="rId6"/>
                <a:stretch>
                  <a:fillRect l="-701" t="-6452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E5A330A-58A2-4AEC-8146-DF4E004F2A4E}"/>
              </a:ext>
            </a:extLst>
          </p:cNvPr>
          <p:cNvSpPr txBox="1"/>
          <p:nvPr/>
        </p:nvSpPr>
        <p:spPr>
          <a:xfrm>
            <a:off x="303857" y="180263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7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89458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E149C1-1915-4442-AC26-FD85CA4C8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A1E57F-2D35-4ECE-8FB5-FEA9B5B2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8550C-FE36-41F6-93D3-2CE385E3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90" y="1002383"/>
            <a:ext cx="2771775" cy="441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4B830-00B5-4AE1-AD6B-DEC01029EFC4}"/>
              </a:ext>
            </a:extLst>
          </p:cNvPr>
          <p:cNvSpPr txBox="1"/>
          <p:nvPr/>
        </p:nvSpPr>
        <p:spPr>
          <a:xfrm>
            <a:off x="3374797" y="1002383"/>
            <a:ext cx="2255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W heat lift at 77 K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W power input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Weight: 3.4 kg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MTBF: 579,000 hours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AC1A77-70EA-4C06-BE77-7807FD79DECD}"/>
              </a:ext>
            </a:extLst>
          </p:cNvPr>
          <p:cNvSpPr/>
          <p:nvPr/>
        </p:nvSpPr>
        <p:spPr>
          <a:xfrm>
            <a:off x="760576" y="57990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en-US" dirty="0">
                <a:latin typeface="Segoe UI" panose="020B0502040204020203" pitchFamily="34" charset="0"/>
              </a:rPr>
              <a:t>R. W. Simon, </a:t>
            </a:r>
            <a:r>
              <a:rPr lang="en-US" i="1" dirty="0">
                <a:latin typeface="Segoe UI" panose="020B0502040204020203" pitchFamily="34" charset="0"/>
              </a:rPr>
              <a:t>et al</a:t>
            </a:r>
            <a:r>
              <a:rPr lang="en-US" dirty="0">
                <a:latin typeface="Segoe UI" panose="020B0502040204020203" pitchFamily="34" charset="0"/>
              </a:rPr>
              <a:t>., Proc. IEEE </a:t>
            </a:r>
            <a:r>
              <a:rPr lang="en-US" b="1" dirty="0">
                <a:latin typeface="Segoe UI" panose="020B0502040204020203" pitchFamily="34" charset="0"/>
              </a:rPr>
              <a:t>92</a:t>
            </a:r>
            <a:r>
              <a:rPr lang="en-US" dirty="0">
                <a:latin typeface="Segoe UI" panose="020B0502040204020203" pitchFamily="34" charset="0"/>
              </a:rPr>
              <a:t>, 1585 (2004)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4788A-845C-4E9E-9434-56B0D7503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924" y="649149"/>
            <a:ext cx="46196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4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B11A3F-39D5-43D3-89FA-7152CD3E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B5A38-972A-4FEF-89F5-C6146019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C57201-99EB-442E-ACC4-FFDC00827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1142414"/>
            <a:ext cx="3563184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0E9BF9-9E8E-48BF-8F66-655CBC5686D0}"/>
              </a:ext>
            </a:extLst>
          </p:cNvPr>
          <p:cNvSpPr txBox="1"/>
          <p:nvPr/>
        </p:nvSpPr>
        <p:spPr>
          <a:xfrm>
            <a:off x="2727960" y="5014661"/>
            <a:ext cx="23887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A. J. </a:t>
            </a:r>
            <a:r>
              <a:rPr lang="en-US" sz="1000" dirty="0" err="1">
                <a:solidFill>
                  <a:prstClr val="black"/>
                </a:solidFill>
                <a:latin typeface="Times New Roman" pitchFamily="18" charset="0"/>
              </a:rPr>
              <a:t>Przybysz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, Ph.D. Thesis, UMD (2010)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18096-9EDF-43D1-9BC7-8313901ACAB7}"/>
              </a:ext>
            </a:extLst>
          </p:cNvPr>
          <p:cNvSpPr txBox="1"/>
          <p:nvPr/>
        </p:nvSpPr>
        <p:spPr>
          <a:xfrm>
            <a:off x="6995160" y="532814"/>
            <a:ext cx="2600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Grounding the leads prevents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electro-static discharge in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the device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4BD94D-B079-445D-B393-FEB3B4A41177}"/>
              </a:ext>
            </a:extLst>
          </p:cNvPr>
          <p:cNvCxnSpPr/>
          <p:nvPr/>
        </p:nvCxnSpPr>
        <p:spPr bwMode="auto">
          <a:xfrm flipH="1">
            <a:off x="4328160" y="909676"/>
            <a:ext cx="2667000" cy="956101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11327A9-7760-4525-BA43-70812666F8C1}"/>
              </a:ext>
            </a:extLst>
          </p:cNvPr>
          <p:cNvSpPr/>
          <p:nvPr/>
        </p:nvSpPr>
        <p:spPr>
          <a:xfrm>
            <a:off x="3185160" y="-5051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Isolating the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Qubit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from External Radiation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EFD53-7098-4C49-A397-95DD8810A7B9}"/>
              </a:ext>
            </a:extLst>
          </p:cNvPr>
          <p:cNvSpPr txBox="1"/>
          <p:nvPr/>
        </p:nvSpPr>
        <p:spPr>
          <a:xfrm>
            <a:off x="6995160" y="1447214"/>
            <a:ext cx="3676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Cu patch box helps to thermalize the leads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8DB09A-2D16-4F32-81F8-BA29B096F294}"/>
              </a:ext>
            </a:extLst>
          </p:cNvPr>
          <p:cNvCxnSpPr>
            <a:stCxn id="9" idx="1"/>
          </p:cNvCxnSpPr>
          <p:nvPr/>
        </p:nvCxnSpPr>
        <p:spPr bwMode="auto">
          <a:xfrm flipH="1">
            <a:off x="4328160" y="1616491"/>
            <a:ext cx="2667000" cy="1202323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CC4D1098-07A9-4727-BCCE-8D8F2B0C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35" y="1825774"/>
            <a:ext cx="2371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14317E2-86F8-4E13-8114-A3A26EC0FB09}"/>
              </a:ext>
            </a:extLst>
          </p:cNvPr>
          <p:cNvGrpSpPr/>
          <p:nvPr/>
        </p:nvGrpSpPr>
        <p:grpSpPr>
          <a:xfrm>
            <a:off x="7357109" y="4190414"/>
            <a:ext cx="2847975" cy="857250"/>
            <a:chOff x="5848349" y="4267200"/>
            <a:chExt cx="2847975" cy="85725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EE4C5BD-C733-4ED4-BB9C-0A3769A8F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349" y="4267200"/>
              <a:ext cx="284797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920336-21FF-44E0-841E-97E1A2DEB33A}"/>
                </a:ext>
              </a:extLst>
            </p:cNvPr>
            <p:cNvSpPr/>
            <p:nvPr/>
          </p:nvSpPr>
          <p:spPr bwMode="auto">
            <a:xfrm>
              <a:off x="5848349" y="4953000"/>
              <a:ext cx="552451" cy="17145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FD16F4-FE67-4D3F-AAF1-03BF50CD24A1}"/>
              </a:ext>
            </a:extLst>
          </p:cNvPr>
          <p:cNvSpPr txBox="1"/>
          <p:nvPr/>
        </p:nvSpPr>
        <p:spPr>
          <a:xfrm>
            <a:off x="7095775" y="3775660"/>
            <a:ext cx="3023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Low-Pass LC-filter (f</a:t>
            </a:r>
            <a:r>
              <a:rPr lang="en-US" sz="1600" baseline="-25000" dirty="0">
                <a:solidFill>
                  <a:prstClr val="black"/>
                </a:solidFill>
                <a:latin typeface="Times New Roman" pitchFamily="18" charset="0"/>
              </a:rPr>
              <a:t>c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 = 10 MHz)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C1B570-1181-4966-A22F-7342D02BC2A0}"/>
              </a:ext>
            </a:extLst>
          </p:cNvPr>
          <p:cNvCxnSpPr>
            <a:stCxn id="15" idx="1"/>
          </p:cNvCxnSpPr>
          <p:nvPr/>
        </p:nvCxnSpPr>
        <p:spPr bwMode="auto">
          <a:xfrm flipH="1" flipV="1">
            <a:off x="4404360" y="3492649"/>
            <a:ext cx="2691415" cy="452288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" name="Picture 7">
            <a:extLst>
              <a:ext uri="{FF2B5EF4-FFF2-40B4-BE49-F238E27FC236}">
                <a16:creationId xmlns:a16="http://schemas.microsoft.com/office/drawing/2014/main" id="{7C8B3DAC-51A9-4F23-AC89-470A895E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18602" y="5289272"/>
            <a:ext cx="1468040" cy="13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1EB3A2-813A-4729-BD2E-65DA1E9D16D0}"/>
              </a:ext>
            </a:extLst>
          </p:cNvPr>
          <p:cNvSpPr txBox="1"/>
          <p:nvPr/>
        </p:nvSpPr>
        <p:spPr>
          <a:xfrm>
            <a:off x="5775960" y="5452060"/>
            <a:ext cx="3161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Cu Powder Filter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(strong suppression of microwaves)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F50232-4D42-422B-870A-E3DDA23CF1EB}"/>
              </a:ext>
            </a:extLst>
          </p:cNvPr>
          <p:cNvCxnSpPr/>
          <p:nvPr/>
        </p:nvCxnSpPr>
        <p:spPr bwMode="auto">
          <a:xfrm flipH="1" flipV="1">
            <a:off x="4353918" y="3801418"/>
            <a:ext cx="2209800" cy="1786354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79646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62956D1-30C5-49B0-BBFE-23CBADDF88FB}"/>
              </a:ext>
            </a:extLst>
          </p:cNvPr>
          <p:cNvSpPr txBox="1"/>
          <p:nvPr/>
        </p:nvSpPr>
        <p:spPr>
          <a:xfrm>
            <a:off x="1724481" y="455540"/>
            <a:ext cx="4482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</a:rPr>
              <a:t>The experiments take place in a shielded room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</a:rPr>
              <a:t>with filtered AC lines and electrical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</a:rPr>
              <a:t>feedthroughs</a:t>
            </a:r>
            <a:endParaRPr lang="en-US" sz="16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6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50AE15-3D7E-4B71-9E04-DD143E4F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2C7E5-781D-4F41-94C9-35CBA3B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4" descr="cryoSetup">
            <a:extLst>
              <a:ext uri="{FF2B5EF4-FFF2-40B4-BE49-F238E27FC236}">
                <a16:creationId xmlns:a16="http://schemas.microsoft.com/office/drawing/2014/main" id="{24F0F7CE-4269-42DC-AF95-B750647C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88" y="841248"/>
            <a:ext cx="3608388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89A64-F9DA-4327-8668-B6E965541561}"/>
              </a:ext>
            </a:extLst>
          </p:cNvPr>
          <p:cNvSpPr txBox="1"/>
          <p:nvPr/>
        </p:nvSpPr>
        <p:spPr>
          <a:xfrm>
            <a:off x="3931977" y="-73152"/>
            <a:ext cx="467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Cryogenic Microwave Calibration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1814C-63F3-4226-92D1-D8CCE7FC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614" y="845541"/>
            <a:ext cx="3341335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532BAEC-9E1D-4812-A3F1-3969305D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70" y="2573211"/>
            <a:ext cx="3204718" cy="34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58E04D-1015-49E4-BCDB-2A6D86D2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878" y="841248"/>
            <a:ext cx="4679950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9246E3-3D20-4B1C-8A2C-9AB2803F3ABE}"/>
              </a:ext>
            </a:extLst>
          </p:cNvPr>
          <p:cNvSpPr txBox="1"/>
          <p:nvPr/>
        </p:nvSpPr>
        <p:spPr>
          <a:xfrm>
            <a:off x="2513185" y="384048"/>
            <a:ext cx="672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J.-H. Yeh, RSI </a:t>
            </a:r>
            <a:r>
              <a:rPr lang="en-US" u="sng" dirty="0">
                <a:solidFill>
                  <a:prstClr val="black"/>
                </a:solidFill>
                <a:latin typeface="Times New Roman" pitchFamily="18" charset="0"/>
              </a:rPr>
              <a:t>84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, 034706 (2013); L.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</a:rPr>
              <a:t>Ranzani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, RSI  </a:t>
            </a:r>
            <a:r>
              <a:rPr lang="en-US" u="sng" dirty="0">
                <a:solidFill>
                  <a:prstClr val="black"/>
                </a:solidFill>
                <a:latin typeface="Times New Roman" pitchFamily="18" charset="0"/>
              </a:rPr>
              <a:t>84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, 034704 (2013)</a:t>
            </a:r>
          </a:p>
        </p:txBody>
      </p:sp>
    </p:spTree>
    <p:extLst>
      <p:ext uri="{BB962C8B-B14F-4D97-AF65-F5344CB8AC3E}">
        <p14:creationId xmlns:p14="http://schemas.microsoft.com/office/powerpoint/2010/main" val="7506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9E58D6-76D1-4A6C-B9FB-53BEA161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BEA53-B21E-4CF8-B460-8900B41F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65111-E5CF-401C-BBBE-C0E936636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25" y="827831"/>
            <a:ext cx="6610350" cy="2495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90876E-BE2F-445B-910F-1AB319807777}"/>
              </a:ext>
            </a:extLst>
          </p:cNvPr>
          <p:cNvSpPr/>
          <p:nvPr/>
        </p:nvSpPr>
        <p:spPr>
          <a:xfrm>
            <a:off x="4708425" y="3311314"/>
            <a:ext cx="4178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Zhang,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Superconductivity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100012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5565A-AC7E-44EC-8739-3CF54D62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95" y="892729"/>
            <a:ext cx="3453126" cy="2658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E42BAB-404A-474D-8428-F4BF2D3A6732}"/>
              </a:ext>
            </a:extLst>
          </p:cNvPr>
          <p:cNvSpPr txBox="1"/>
          <p:nvPr/>
        </p:nvSpPr>
        <p:spPr>
          <a:xfrm>
            <a:off x="1225296" y="136525"/>
            <a:ext cx="905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Filters are a Collection of Coupled Resonators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340E38-6117-43C6-B1C9-93FFEA1F8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83" y="3915021"/>
            <a:ext cx="2795488" cy="2178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42B72-2B4C-4C4E-8A6D-290673916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350" y="4105255"/>
            <a:ext cx="5263221" cy="11735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DF8595-93F2-4E3F-8C9C-4FCACD53A417}"/>
              </a:ext>
            </a:extLst>
          </p:cNvPr>
          <p:cNvSpPr/>
          <p:nvPr/>
        </p:nvSpPr>
        <p:spPr>
          <a:xfrm>
            <a:off x="5848350" y="5278764"/>
            <a:ext cx="5095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M. I. Tsuzuki, et al., IEEE Trans.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Microw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2924 (2002)</a:t>
            </a:r>
          </a:p>
        </p:txBody>
      </p:sp>
    </p:spTree>
    <p:extLst>
      <p:ext uri="{BB962C8B-B14F-4D97-AF65-F5344CB8AC3E}">
        <p14:creationId xmlns:p14="http://schemas.microsoft.com/office/powerpoint/2010/main" val="2482340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8B4EA9-4F9E-40C9-9E40-CA285604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579FA-AAF3-4D9D-BEBB-8FC46129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2" descr="resonance equations">
            <a:extLst>
              <a:ext uri="{FF2B5EF4-FFF2-40B4-BE49-F238E27FC236}">
                <a16:creationId xmlns:a16="http://schemas.microsoft.com/office/drawing/2014/main" id="{FD9328E3-7917-4639-88CB-3225C08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5908" y="2305705"/>
            <a:ext cx="4953000" cy="302895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8FA5C-038A-4400-B69C-5B2A0EC79DAB}"/>
              </a:ext>
            </a:extLst>
          </p:cNvPr>
          <p:cNvSpPr txBox="1"/>
          <p:nvPr/>
        </p:nvSpPr>
        <p:spPr>
          <a:xfrm>
            <a:off x="8391089" y="5320695"/>
            <a:ext cx="18678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Times New Roman" pitchFamily="18" charset="0"/>
              </a:rPr>
              <a:t>http://www.phys.unsw.edu.au</a:t>
            </a:r>
          </a:p>
        </p:txBody>
      </p:sp>
      <p:pic>
        <p:nvPicPr>
          <p:cNvPr id="6" name="Picture 3" descr="C:\Users\Anlage\Desktop\LC.gif">
            <a:extLst>
              <a:ext uri="{FF2B5EF4-FFF2-40B4-BE49-F238E27FC236}">
                <a16:creationId xmlns:a16="http://schemas.microsoft.com/office/drawing/2014/main" id="{2BFB7ECE-DB7F-49C6-A419-2A294AB8B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3108" y="2458105"/>
            <a:ext cx="2743200" cy="27432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0811A7-4253-4E1D-894B-7DFCDFDDF756}"/>
              </a:ext>
            </a:extLst>
          </p:cNvPr>
          <p:cNvSpPr txBox="1"/>
          <p:nvPr/>
        </p:nvSpPr>
        <p:spPr>
          <a:xfrm>
            <a:off x="2873604" y="0"/>
            <a:ext cx="5779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The Inductor-Capacitor Circuit Resonator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74AA8D-FF45-439C-A393-B559F4210533}"/>
              </a:ext>
            </a:extLst>
          </p:cNvPr>
          <p:cNvSpPr txBox="1"/>
          <p:nvPr/>
        </p:nvSpPr>
        <p:spPr>
          <a:xfrm>
            <a:off x="1557321" y="109055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Idealized Lossless Resonator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C247B1-467C-4543-A748-642680B1257B}"/>
              </a:ext>
            </a:extLst>
          </p:cNvPr>
          <p:cNvGrpSpPr/>
          <p:nvPr/>
        </p:nvGrpSpPr>
        <p:grpSpPr>
          <a:xfrm>
            <a:off x="4885289" y="541020"/>
            <a:ext cx="2068943" cy="1485981"/>
            <a:chOff x="6027224" y="461665"/>
            <a:chExt cx="2068943" cy="1485981"/>
          </a:xfrm>
        </p:grpSpPr>
        <p:pic>
          <p:nvPicPr>
            <p:cNvPr id="23554" name="Picture 2" descr="LC Oscillator : Circuit, Types, Derivation, and Its Applications">
              <a:extLst>
                <a:ext uri="{FF2B5EF4-FFF2-40B4-BE49-F238E27FC236}">
                  <a16:creationId xmlns:a16="http://schemas.microsoft.com/office/drawing/2014/main" id="{61F0A697-9A09-4638-87A2-E6ECF830D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24" y="461665"/>
              <a:ext cx="2068943" cy="148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1D717E-14E5-45C7-979C-D17E4AC60F09}"/>
                </a:ext>
              </a:extLst>
            </p:cNvPr>
            <p:cNvSpPr/>
            <p:nvPr/>
          </p:nvSpPr>
          <p:spPr>
            <a:xfrm>
              <a:off x="7388352" y="1755648"/>
              <a:ext cx="640080" cy="173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1630B3-BD28-406C-91DA-C1C4E558D4E2}"/>
                  </a:ext>
                </a:extLst>
              </p:cNvPr>
              <p:cNvSpPr txBox="1"/>
              <p:nvPr/>
            </p:nvSpPr>
            <p:spPr>
              <a:xfrm>
                <a:off x="8652622" y="951072"/>
                <a:ext cx="1079655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𝑳𝑪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1630B3-BD28-406C-91DA-C1C4E558D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622" y="951072"/>
                <a:ext cx="1079655" cy="5722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36020A7-6F4E-415F-ADBE-405BCA3EF36F}"/>
              </a:ext>
            </a:extLst>
          </p:cNvPr>
          <p:cNvSpPr txBox="1"/>
          <p:nvPr/>
        </p:nvSpPr>
        <p:spPr>
          <a:xfrm>
            <a:off x="7279226" y="918449"/>
            <a:ext cx="1167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resonant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73017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B8D2FA-1BF1-4EFA-9EC3-A52E1B65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9A407E-A970-4AFA-ABD8-B258A8A5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7E53-0798-4202-8D8B-FF77CC7D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7" y="1400175"/>
            <a:ext cx="4238625" cy="20288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E131B4-DEC8-4782-B0EC-ABF74E841B8D}"/>
              </a:ext>
            </a:extLst>
          </p:cNvPr>
          <p:cNvSpPr/>
          <p:nvPr/>
        </p:nvSpPr>
        <p:spPr>
          <a:xfrm>
            <a:off x="3134751" y="3586848"/>
            <a:ext cx="49339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https://www.nii.ac.jp/qis/firstquantum/e/forStudents/lecture/pdf/noise/chapter11.pdf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545B3-30F0-4612-8213-A67522AE8BAE}"/>
              </a:ext>
            </a:extLst>
          </p:cNvPr>
          <p:cNvSpPr txBox="1"/>
          <p:nvPr/>
        </p:nvSpPr>
        <p:spPr>
          <a:xfrm>
            <a:off x="2819400" y="136526"/>
            <a:ext cx="587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Parametric Amplification on a Swing</a:t>
            </a:r>
          </a:p>
        </p:txBody>
      </p:sp>
    </p:spTree>
    <p:extLst>
      <p:ext uri="{BB962C8B-B14F-4D97-AF65-F5344CB8AC3E}">
        <p14:creationId xmlns:p14="http://schemas.microsoft.com/office/powerpoint/2010/main" val="3866109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1B01F9-5E35-45D3-8BDF-883FECB5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DBE0CE-5D36-428A-89C8-A53E2FC6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41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EE9F7A3-5C5C-4B85-8766-654FED7ECF5C}"/>
              </a:ext>
            </a:extLst>
          </p:cNvPr>
          <p:cNvSpPr txBox="1">
            <a:spLocks noChangeArrowheads="1"/>
          </p:cNvSpPr>
          <p:nvPr/>
        </p:nvSpPr>
        <p:spPr>
          <a:xfrm>
            <a:off x="1838325" y="111126"/>
            <a:ext cx="7772400" cy="5334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1F497D"/>
                </a:solidFill>
                <a:latin typeface="Times New Roman"/>
              </a:rPr>
              <a:t>Superconducting Quantum Interference Devices (SQUIDs)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1F497D"/>
                </a:solidFill>
                <a:latin typeface="Times New Roman"/>
              </a:rPr>
              <a:t>The </a:t>
            </a:r>
            <a:r>
              <a:rPr lang="en-US" sz="2400" b="1" kern="0" dirty="0">
                <a:solidFill>
                  <a:srgbClr val="FF0000"/>
                </a:solidFill>
                <a:latin typeface="Times New Roman"/>
              </a:rPr>
              <a:t>DC</a:t>
            </a:r>
            <a:r>
              <a:rPr lang="en-US" sz="2400" kern="0" dirty="0">
                <a:solidFill>
                  <a:srgbClr val="1F497D"/>
                </a:solidFill>
                <a:latin typeface="Times New Roman"/>
              </a:rPr>
              <a:t> SQUID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1F497D"/>
                </a:solidFill>
                <a:latin typeface="Times New Roman"/>
              </a:rPr>
              <a:t>A Sensitive Magnetic Flux-to-Voltage Transducer</a:t>
            </a:r>
          </a:p>
        </p:txBody>
      </p:sp>
      <p:pic>
        <p:nvPicPr>
          <p:cNvPr id="5" name="Picture 4" descr="File:SQUID IV.jpg">
            <a:extLst>
              <a:ext uri="{FF2B5EF4-FFF2-40B4-BE49-F238E27FC236}">
                <a16:creationId xmlns:a16="http://schemas.microsoft.com/office/drawing/2014/main" id="{932FBDD2-3AEB-4D0A-9AC7-8493D93A7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1558926"/>
            <a:ext cx="3533912" cy="21336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0981A-8F9A-4C25-8525-06BC6D69C8BA}"/>
              </a:ext>
            </a:extLst>
          </p:cNvPr>
          <p:cNvSpPr txBox="1"/>
          <p:nvPr/>
        </p:nvSpPr>
        <p:spPr>
          <a:xfrm>
            <a:off x="3286125" y="2353581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</a:rPr>
              <a:t>Flux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E4DA7-AF24-4733-A33D-9C80454FC789}"/>
              </a:ext>
            </a:extLst>
          </p:cNvPr>
          <p:cNvSpPr txBox="1"/>
          <p:nvPr/>
        </p:nvSpPr>
        <p:spPr>
          <a:xfrm>
            <a:off x="2683754" y="2490744"/>
            <a:ext cx="308098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I</a:t>
            </a:r>
            <a:r>
              <a:rPr kumimoji="0" lang="en-US" sz="1400" b="1" i="0" u="none" strike="noStrike" kern="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</a:t>
            </a:r>
            <a:endParaRPr kumimoji="0" lang="en-US" sz="1400" b="1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6928E-B4C6-49D5-B741-6B68C9822317}"/>
              </a:ext>
            </a:extLst>
          </p:cNvPr>
          <p:cNvSpPr txBox="1"/>
          <p:nvPr/>
        </p:nvSpPr>
        <p:spPr>
          <a:xfrm>
            <a:off x="4027409" y="2473326"/>
            <a:ext cx="308098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I</a:t>
            </a:r>
            <a:r>
              <a:rPr kumimoji="0" lang="en-US" sz="1400" b="1" i="0" u="none" strike="noStrike" kern="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</a:t>
            </a:r>
            <a:endParaRPr kumimoji="0" lang="en-US" sz="1400" b="1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8507D-2219-46BB-816A-CF03640B6BD3}"/>
              </a:ext>
            </a:extLst>
          </p:cNvPr>
          <p:cNvSpPr txBox="1"/>
          <p:nvPr/>
        </p:nvSpPr>
        <p:spPr>
          <a:xfrm>
            <a:off x="2773702" y="1875394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FF0000"/>
                </a:solidFill>
                <a:latin typeface="Times New Roman" pitchFamily="18" charset="0"/>
              </a:rPr>
              <a:t>Bias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FF0000"/>
                </a:solidFill>
                <a:latin typeface="Times New Roman" pitchFamily="18" charset="0"/>
              </a:rPr>
              <a:t>Current</a:t>
            </a:r>
          </a:p>
        </p:txBody>
      </p:sp>
      <p:pic>
        <p:nvPicPr>
          <p:cNvPr id="10" name="Picture 6" descr="File:IV curve.jpg">
            <a:extLst>
              <a:ext uri="{FF2B5EF4-FFF2-40B4-BE49-F238E27FC236}">
                <a16:creationId xmlns:a16="http://schemas.microsoft.com/office/drawing/2014/main" id="{1F4C04DE-8718-40CB-B54F-2A40964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1437" y="1688275"/>
            <a:ext cx="4419600" cy="1928051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B8CC6E-7679-4033-8BFF-DFF38298DBE0}"/>
              </a:ext>
            </a:extLst>
          </p:cNvPr>
          <p:cNvSpPr/>
          <p:nvPr/>
        </p:nvSpPr>
        <p:spPr bwMode="auto">
          <a:xfrm>
            <a:off x="5580833" y="2473326"/>
            <a:ext cx="202473" cy="3048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B7FDB-C7C5-4CC3-AED6-7103B5595E9E}"/>
              </a:ext>
            </a:extLst>
          </p:cNvPr>
          <p:cNvSpPr txBox="1"/>
          <p:nvPr/>
        </p:nvSpPr>
        <p:spPr>
          <a:xfrm>
            <a:off x="5521803" y="2473326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</a:rPr>
              <a:t>2I</a:t>
            </a:r>
            <a:r>
              <a:rPr lang="en-US" sz="1050" b="1" baseline="-250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799872-2017-43DB-9FF3-075B036E2DC3}"/>
              </a:ext>
            </a:extLst>
          </p:cNvPr>
          <p:cNvSpPr txBox="1"/>
          <p:nvPr/>
        </p:nvSpPr>
        <p:spPr>
          <a:xfrm>
            <a:off x="1914525" y="3997326"/>
            <a:ext cx="770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One can measure small fields (e.g. 5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</a:rPr>
              <a:t>aT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) with low noise (e.g. 3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</a:rPr>
              <a:t>fT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/Hz</a:t>
            </a:r>
            <a:r>
              <a:rPr lang="en-US" sz="2000" baseline="30000" dirty="0">
                <a:solidFill>
                  <a:prstClr val="black"/>
                </a:solidFill>
                <a:latin typeface="Times New Roman" pitchFamily="18" charset="0"/>
              </a:rPr>
              <a:t>1/2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A7648-E6A1-4F1E-BDF6-26DE92C25E93}"/>
              </a:ext>
            </a:extLst>
          </p:cNvPr>
          <p:cNvSpPr txBox="1"/>
          <p:nvPr/>
        </p:nvSpPr>
        <p:spPr>
          <a:xfrm>
            <a:off x="1914525" y="4454526"/>
            <a:ext cx="47307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Used extensively for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</a:rPr>
              <a:t>Magnetometry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 (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</a:rPr>
              <a:t>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 vs.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</a:rPr>
              <a:t>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</a:rPr>
              <a:t>Magnetoencephalography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 (MEG)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	Magnetic microscopy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	Low-field magnetic resonance imaging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B96104-F765-40D5-A245-FB987A2AE805}"/>
              </a:ext>
            </a:extLst>
          </p:cNvPr>
          <p:cNvSpPr txBox="1"/>
          <p:nvPr/>
        </p:nvSpPr>
        <p:spPr>
          <a:xfrm>
            <a:off x="4505325" y="3692526"/>
            <a:ext cx="772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Times New Roman" pitchFamily="18" charset="0"/>
              </a:rPr>
              <a:t>Wikipedia.org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31C33-6522-44EF-B654-BF964A441309}"/>
              </a:ext>
            </a:extLst>
          </p:cNvPr>
          <p:cNvSpPr txBox="1"/>
          <p:nvPr/>
        </p:nvSpPr>
        <p:spPr>
          <a:xfrm>
            <a:off x="1228725" y="411461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4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62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806916-316F-45C2-A2EF-D04F4B68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DDEF2-FFF9-46CB-9403-30C4501D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42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9D125F6-21C5-4E8D-B2A3-8EA97BD15F79}"/>
              </a:ext>
            </a:extLst>
          </p:cNvPr>
          <p:cNvSpPr txBox="1">
            <a:spLocks noChangeArrowheads="1"/>
          </p:cNvSpPr>
          <p:nvPr/>
        </p:nvSpPr>
        <p:spPr>
          <a:xfrm>
            <a:off x="2019300" y="257175"/>
            <a:ext cx="7772400" cy="5334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1F497D"/>
                </a:solidFill>
                <a:latin typeface="Times New Roman"/>
              </a:rPr>
              <a:t>Superconducting Quantum Interference Devices (SQUIDs)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1F497D"/>
                </a:solidFill>
                <a:latin typeface="Times New Roman"/>
              </a:rPr>
              <a:t>The </a:t>
            </a:r>
            <a:r>
              <a:rPr lang="en-US" sz="2400" b="1" kern="0" dirty="0">
                <a:solidFill>
                  <a:srgbClr val="FF0000"/>
                </a:solidFill>
                <a:latin typeface="Times New Roman"/>
              </a:rPr>
              <a:t>RF</a:t>
            </a:r>
            <a:r>
              <a:rPr lang="en-US" sz="2400" kern="0" dirty="0">
                <a:solidFill>
                  <a:srgbClr val="1F497D"/>
                </a:solidFill>
                <a:latin typeface="Times New Roman"/>
              </a:rPr>
              <a:t> SQUID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1F497D"/>
                </a:solidFill>
                <a:latin typeface="Times New Roman"/>
              </a:rPr>
              <a:t>A High-Frequency Magnetic Flux-to-Voltage Transducer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41764-274F-4D80-9C52-DF4FB19E33EC}"/>
              </a:ext>
            </a:extLst>
          </p:cNvPr>
          <p:cNvSpPr txBox="1"/>
          <p:nvPr/>
        </p:nvSpPr>
        <p:spPr>
          <a:xfrm>
            <a:off x="3423786" y="3943320"/>
            <a:ext cx="14911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Times New Roman" pitchFamily="18" charset="0"/>
              </a:rPr>
              <a:t>R. Rifkin, J. Appl. Phys. (1976)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0952B85-91C7-4E27-AFA2-762C1E42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1874512"/>
            <a:ext cx="2752725" cy="20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C3E5C4F-12F0-4A90-9C15-B37C52592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2009775"/>
            <a:ext cx="33623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4EBFCC-0723-4680-9303-45F92EC967AC}"/>
              </a:ext>
            </a:extLst>
          </p:cNvPr>
          <p:cNvSpPr/>
          <p:nvPr/>
        </p:nvSpPr>
        <p:spPr bwMode="auto">
          <a:xfrm>
            <a:off x="8589918" y="2543175"/>
            <a:ext cx="533400" cy="2286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85FB45-B520-4CD3-A3BB-982120A8ADA6}"/>
              </a:ext>
            </a:extLst>
          </p:cNvPr>
          <p:cNvSpPr txBox="1"/>
          <p:nvPr/>
        </p:nvSpPr>
        <p:spPr>
          <a:xfrm>
            <a:off x="3543300" y="4448175"/>
            <a:ext cx="5077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Not as sensitive as DC SQUIDs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Less susceptible to noise at 77 K with HTS junctions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Basis for many qubit and meta-atom designs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3F22F-5E75-4217-94C5-AF62057209E6}"/>
              </a:ext>
            </a:extLst>
          </p:cNvPr>
          <p:cNvSpPr txBox="1"/>
          <p:nvPr/>
        </p:nvSpPr>
        <p:spPr>
          <a:xfrm>
            <a:off x="1613856" y="2543235"/>
            <a:ext cx="856325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</a:rPr>
              <a:t>RF SQUID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91B06-5B3E-4BF9-ADA7-5333CF920971}"/>
              </a:ext>
            </a:extLst>
          </p:cNvPr>
          <p:cNvSpPr txBox="1"/>
          <p:nvPr/>
        </p:nvSpPr>
        <p:spPr>
          <a:xfrm>
            <a:off x="3649245" y="2924175"/>
            <a:ext cx="614271" cy="43088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</a:rPr>
              <a:t>Tank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</a:rPr>
              <a:t>Circuit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BE80F-79EE-4B5A-8A43-4284B4C131D1}"/>
              </a:ext>
            </a:extLst>
          </p:cNvPr>
          <p:cNvSpPr txBox="1"/>
          <p:nvPr/>
        </p:nvSpPr>
        <p:spPr>
          <a:xfrm>
            <a:off x="1409700" y="55751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4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1061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2C090-5245-4324-A5A9-59805D7C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A42331-1C57-4F35-B317-DDFA6A14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7D3626-7393-4345-A1C9-BC55DB50835D}"/>
              </a:ext>
            </a:extLst>
          </p:cNvPr>
          <p:cNvSpPr/>
          <p:nvPr/>
        </p:nvSpPr>
        <p:spPr>
          <a:xfrm>
            <a:off x="2406438" y="57446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Microwave Losses Due to Magnetic Flux Motion</a:t>
            </a:r>
            <a:endParaRPr lang="en-US" sz="28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5C0FF-B589-4236-BFEE-1CF9E31D345A}"/>
              </a:ext>
            </a:extLst>
          </p:cNvPr>
          <p:cNvSpPr txBox="1"/>
          <p:nvPr/>
        </p:nvSpPr>
        <p:spPr>
          <a:xfrm>
            <a:off x="1706416" y="667578"/>
            <a:ext cx="583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Single-vortex response to AC current (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</a:rPr>
              <a:t>Gittleman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-Rosenblum model)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72CF3B-66C6-42E4-8A3A-C81CBBDA226E}"/>
                  </a:ext>
                </a:extLst>
              </p:cNvPr>
              <p:cNvSpPr txBox="1"/>
              <p:nvPr/>
            </p:nvSpPr>
            <p:spPr>
              <a:xfrm>
                <a:off x="2392068" y="1019767"/>
                <a:ext cx="3431324" cy="547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ac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ac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𝑝𝑖𝑛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𝐽</m:t>
                          </m:r>
                        </m:e>
                      </m:ac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72CF3B-66C6-42E4-8A3A-C81CBBDA2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068" y="1019767"/>
                <a:ext cx="3431324" cy="5473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5A09CF-206E-4930-9B3E-973C70B0D7A7}"/>
                  </a:ext>
                </a:extLst>
              </p:cNvPr>
              <p:cNvSpPr/>
              <p:nvPr/>
            </p:nvSpPr>
            <p:spPr>
              <a:xfrm>
                <a:off x="3031823" y="1676400"/>
                <a:ext cx="33561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5A09CF-206E-4930-9B3E-973C70B0D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823" y="1676400"/>
                <a:ext cx="335614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ADD0AC0-59FD-4A9F-ABD9-D08FAD97E89C}"/>
              </a:ext>
            </a:extLst>
          </p:cNvPr>
          <p:cNvSpPr txBox="1"/>
          <p:nvPr/>
        </p:nvSpPr>
        <p:spPr>
          <a:xfrm>
            <a:off x="6813343" y="1019767"/>
            <a:ext cx="3348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Equation of motion for vortex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in a rigid lattice 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</a:rPr>
              <a:t>(vortex-vortex force is constant)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092F4-F64E-4DEE-AF38-FCC2D2A8E97A}"/>
              </a:ext>
            </a:extLst>
          </p:cNvPr>
          <p:cNvSpPr txBox="1"/>
          <p:nvPr/>
        </p:nvSpPr>
        <p:spPr>
          <a:xfrm>
            <a:off x="3326986" y="1729674"/>
            <a:ext cx="1695144" cy="208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Effective mass of vortex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503E7F-66F0-43EB-A9F7-5B202A9F97C1}"/>
                  </a:ext>
                </a:extLst>
              </p:cNvPr>
              <p:cNvSpPr/>
              <p:nvPr/>
            </p:nvSpPr>
            <p:spPr>
              <a:xfrm>
                <a:off x="3031098" y="1990078"/>
                <a:ext cx="33561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𝜂</m:t>
                      </m:r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503E7F-66F0-43EB-A9F7-5B202A9F9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098" y="1990078"/>
                <a:ext cx="335614" cy="338554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05B4497-09FE-4FC5-B077-4DB14C5E40AD}"/>
              </a:ext>
            </a:extLst>
          </p:cNvPr>
          <p:cNvSpPr txBox="1"/>
          <p:nvPr/>
        </p:nvSpPr>
        <p:spPr>
          <a:xfrm>
            <a:off x="3326261" y="1991751"/>
            <a:ext cx="1532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Vortex viscosity ~ </a:t>
            </a:r>
            <a:r>
              <a:rPr lang="en-US" sz="1600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sz="1600" baseline="-25000" dirty="0" err="1">
                <a:solidFill>
                  <a:prstClr val="black"/>
                </a:solidFill>
                <a:latin typeface="Times New Roman" pitchFamily="18" charset="0"/>
              </a:rPr>
              <a:t>n</a:t>
            </a:r>
            <a:endParaRPr lang="en-US" sz="1200" baseline="-25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ABCB374-6F95-4ABD-8726-8568AE6DE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530" y="1938477"/>
            <a:ext cx="1946761" cy="182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DAB643-8127-4C30-94F5-072ED7433206}"/>
              </a:ext>
            </a:extLst>
          </p:cNvPr>
          <p:cNvSpPr/>
          <p:nvPr/>
        </p:nvSpPr>
        <p:spPr bwMode="auto">
          <a:xfrm>
            <a:off x="8603530" y="2667000"/>
            <a:ext cx="152400" cy="15240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D6AB1A-68EB-4D03-962C-57B47BDBF280}"/>
              </a:ext>
            </a:extLst>
          </p:cNvPr>
          <p:cNvCxnSpPr/>
          <p:nvPr/>
        </p:nvCxnSpPr>
        <p:spPr bwMode="auto">
          <a:xfrm>
            <a:off x="8755930" y="2743200"/>
            <a:ext cx="533400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F80C8F-FFDF-4A39-909C-E6972E1A6AEB}"/>
                  </a:ext>
                </a:extLst>
              </p:cNvPr>
              <p:cNvSpPr/>
              <p:nvPr/>
            </p:nvSpPr>
            <p:spPr>
              <a:xfrm>
                <a:off x="9299162" y="2576231"/>
                <a:ext cx="651076" cy="333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𝐽</m:t>
                          </m:r>
                        </m:e>
                      </m:acc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</m:acc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F80C8F-FFDF-4A39-909C-E6972E1A6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162" y="2576231"/>
                <a:ext cx="651076" cy="333938"/>
              </a:xfrm>
              <a:prstGeom prst="rect">
                <a:avLst/>
              </a:prstGeom>
              <a:blipFill>
                <a:blip r:embed="rId6"/>
                <a:stretch>
                  <a:fillRect t="-11111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BE5835-BDA2-47A9-9565-19CA7D70496C}"/>
              </a:ext>
            </a:extLst>
          </p:cNvPr>
          <p:cNvCxnSpPr/>
          <p:nvPr/>
        </p:nvCxnSpPr>
        <p:spPr bwMode="auto">
          <a:xfrm flipH="1">
            <a:off x="8222530" y="2743200"/>
            <a:ext cx="381000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34B08F2-F738-467A-956F-9762D3801DAF}"/>
                  </a:ext>
                </a:extLst>
              </p:cNvPr>
              <p:cNvSpPr/>
              <p:nvPr/>
            </p:nvSpPr>
            <p:spPr>
              <a:xfrm>
                <a:off x="7205834" y="2567213"/>
                <a:ext cx="1111907" cy="324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𝑝𝑖𝑛</m:t>
                          </m:r>
                        </m:sub>
                      </m:sSub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𝑘𝑥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34B08F2-F738-467A-956F-9762D3801D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834" y="2567213"/>
                <a:ext cx="1111907" cy="324384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6F3C9E-7C77-4902-A75C-F5AE4F47BC06}"/>
              </a:ext>
            </a:extLst>
          </p:cNvPr>
          <p:cNvCxnSpPr/>
          <p:nvPr/>
        </p:nvCxnSpPr>
        <p:spPr bwMode="auto">
          <a:xfrm>
            <a:off x="8755930" y="2732428"/>
            <a:ext cx="314632" cy="10772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75465A4-BAD8-4A16-99FA-F2393A23CC14}"/>
                  </a:ext>
                </a:extLst>
              </p:cNvPr>
              <p:cNvSpPr/>
              <p:nvPr/>
            </p:nvSpPr>
            <p:spPr>
              <a:xfrm>
                <a:off x="8697738" y="2819400"/>
                <a:ext cx="4310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75465A4-BAD8-4A16-99FA-F2393A23CC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738" y="2819400"/>
                <a:ext cx="431015" cy="307777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16E021B-269B-40A3-83E3-9745519AF6B8}"/>
              </a:ext>
            </a:extLst>
          </p:cNvPr>
          <p:cNvSpPr txBox="1"/>
          <p:nvPr/>
        </p:nvSpPr>
        <p:spPr>
          <a:xfrm>
            <a:off x="9102666" y="3141122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Ignore vortex inertia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C1F5CA-7487-41C6-98B7-5907B986B9F2}"/>
              </a:ext>
            </a:extLst>
          </p:cNvPr>
          <p:cNvSpPr txBox="1"/>
          <p:nvPr/>
        </p:nvSpPr>
        <p:spPr>
          <a:xfrm>
            <a:off x="8377403" y="2390001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</a:rPr>
              <a:t>vortex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B64D46-B2FE-468F-9E12-E5E2E3C786FC}"/>
              </a:ext>
            </a:extLst>
          </p:cNvPr>
          <p:cNvSpPr txBox="1"/>
          <p:nvPr/>
        </p:nvSpPr>
        <p:spPr>
          <a:xfrm>
            <a:off x="7334226" y="2083713"/>
            <a:ext cx="6751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70C0"/>
                </a:solidFill>
                <a:latin typeface="Times New Roman" pitchFamily="18" charset="0"/>
              </a:rPr>
              <a:t>Pinning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70C0"/>
                </a:solidFill>
                <a:latin typeface="Times New Roman" pitchFamily="18" charset="0"/>
              </a:rPr>
              <a:t>potential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6CBD5BED-41C9-44EF-A186-90AD9BAA8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130" y="2438400"/>
            <a:ext cx="45910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80A9D7-5016-4CE0-BF62-EA0AA6DA303E}"/>
              </a:ext>
            </a:extLst>
          </p:cNvPr>
          <p:cNvSpPr/>
          <p:nvPr/>
        </p:nvSpPr>
        <p:spPr bwMode="auto">
          <a:xfrm>
            <a:off x="4700760" y="4724400"/>
            <a:ext cx="197904" cy="1905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2F5FCD-9922-4185-BE8F-78CAE1F2CE76}"/>
              </a:ext>
            </a:extLst>
          </p:cNvPr>
          <p:cNvSpPr/>
          <p:nvPr/>
        </p:nvSpPr>
        <p:spPr bwMode="auto">
          <a:xfrm>
            <a:off x="2355130" y="3443092"/>
            <a:ext cx="197904" cy="27432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CCD304-EB5A-42AA-94FC-0C9A79D5A713}"/>
              </a:ext>
            </a:extLst>
          </p:cNvPr>
          <p:cNvSpPr txBox="1"/>
          <p:nvPr/>
        </p:nvSpPr>
        <p:spPr>
          <a:xfrm>
            <a:off x="3599382" y="4791466"/>
            <a:ext cx="1866408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Frequency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f / f</a:t>
            </a:r>
            <a:r>
              <a:rPr kumimoji="0" lang="en-US" sz="20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A17DF5-A8C7-4137-81C3-D63A27A2B04E}"/>
              </a:ext>
            </a:extLst>
          </p:cNvPr>
          <p:cNvSpPr txBox="1"/>
          <p:nvPr/>
        </p:nvSpPr>
        <p:spPr>
          <a:xfrm rot="16200000">
            <a:off x="1020018" y="3482642"/>
            <a:ext cx="2476062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Dissipated Power P / P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3D6E12-D43E-426C-BAAD-CAA569994082}"/>
                  </a:ext>
                </a:extLst>
              </p:cNvPr>
              <p:cNvSpPr txBox="1"/>
              <p:nvPr/>
            </p:nvSpPr>
            <p:spPr>
              <a:xfrm>
                <a:off x="7536730" y="4415135"/>
                <a:ext cx="18533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𝑘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/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𝜂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3D6E12-D43E-426C-BAAD-CAA569994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730" y="4415135"/>
                <a:ext cx="1853392" cy="461665"/>
              </a:xfrm>
              <a:prstGeom prst="rect">
                <a:avLst/>
              </a:prstGeom>
              <a:blipFill>
                <a:blip r:embed="rId10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70BFD3-3A09-4055-93FB-71FCBD5F6BFD}"/>
                  </a:ext>
                </a:extLst>
              </p:cNvPr>
              <p:cNvSpPr txBox="1"/>
              <p:nvPr/>
            </p:nvSpPr>
            <p:spPr>
              <a:xfrm>
                <a:off x="7205834" y="3957935"/>
                <a:ext cx="28578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Pinning frequency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en-US" sz="2400" baseline="-25000" dirty="0">
                    <a:solidFill>
                      <a:prstClr val="black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70BFD3-3A09-4055-93FB-71FCBD5F6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834" y="3957935"/>
                <a:ext cx="2857898" cy="461665"/>
              </a:xfrm>
              <a:prstGeom prst="rect">
                <a:avLst/>
              </a:prstGeom>
              <a:blipFill>
                <a:blip r:embed="rId11"/>
                <a:stretch>
                  <a:fillRect l="-319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10C251D-3FB2-4CA3-8402-160C45E8AD4D}"/>
              </a:ext>
            </a:extLst>
          </p:cNvPr>
          <p:cNvSpPr txBox="1"/>
          <p:nvPr/>
        </p:nvSpPr>
        <p:spPr>
          <a:xfrm>
            <a:off x="5613900" y="4896928"/>
            <a:ext cx="1426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>
                <a:solidFill>
                  <a:prstClr val="black"/>
                </a:solidFill>
                <a:latin typeface="Times New Roman" pitchFamily="18" charset="0"/>
              </a:rPr>
              <a:t>Gittleman</a:t>
            </a:r>
            <a:r>
              <a:rPr lang="en-US" sz="1050" dirty="0">
                <a:solidFill>
                  <a:prstClr val="black"/>
                </a:solidFill>
                <a:latin typeface="Times New Roman" pitchFamily="18" charset="0"/>
              </a:rPr>
              <a:t>, PRL (1966)</a:t>
            </a:r>
          </a:p>
        </p:txBody>
      </p:sp>
    </p:spTree>
    <p:extLst>
      <p:ext uri="{BB962C8B-B14F-4D97-AF65-F5344CB8AC3E}">
        <p14:creationId xmlns:p14="http://schemas.microsoft.com/office/powerpoint/2010/main" val="1027165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77A095-F41C-47ED-BF4A-B382D794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73829-E74F-4E79-9129-9CA948F1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860DC00-C01B-44C9-8DE5-EBDF31235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38675"/>
              </p:ext>
            </p:extLst>
          </p:nvPr>
        </p:nvGraphicFramePr>
        <p:xfrm>
          <a:off x="3182980" y="902807"/>
          <a:ext cx="3176970" cy="677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Equation" r:id="rId3" imgW="2133360" imgH="457200" progId="Equation.3">
                  <p:embed/>
                </p:oleObj>
              </mc:Choice>
              <mc:Fallback>
                <p:oleObj name="Equation" r:id="rId3" imgW="2133360" imgH="4572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80" y="902807"/>
                        <a:ext cx="3176970" cy="677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EF71239-6EE4-4953-8B5B-2FD1FC5CB5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783581"/>
              </p:ext>
            </p:extLst>
          </p:nvPr>
        </p:nvGraphicFramePr>
        <p:xfrm>
          <a:off x="7676365" y="979617"/>
          <a:ext cx="13239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Equation" r:id="rId5" imgW="888840" imgH="291960" progId="Equation.3">
                  <p:embed/>
                </p:oleObj>
              </mc:Choice>
              <mc:Fallback>
                <p:oleObj name="Equation" r:id="rId5" imgW="888840" imgH="29196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6365" y="979617"/>
                        <a:ext cx="13239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1725220-26AE-4574-8E9F-6CA362058317}"/>
              </a:ext>
            </a:extLst>
          </p:cNvPr>
          <p:cNvSpPr txBox="1"/>
          <p:nvPr/>
        </p:nvSpPr>
        <p:spPr>
          <a:xfrm>
            <a:off x="6831455" y="1056427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0B4D99-6217-4780-9E64-280612DA0424}"/>
              </a:ext>
            </a:extLst>
          </p:cNvPr>
          <p:cNvCxnSpPr>
            <a:cxnSpLocks/>
          </p:cNvCxnSpPr>
          <p:nvPr/>
        </p:nvCxnSpPr>
        <p:spPr>
          <a:xfrm flipV="1">
            <a:off x="4307371" y="1440477"/>
            <a:ext cx="142974" cy="2527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F1F6C2-6392-48C2-AA53-DD29F2BE8838}"/>
              </a:ext>
            </a:extLst>
          </p:cNvPr>
          <p:cNvSpPr txBox="1"/>
          <p:nvPr/>
        </p:nvSpPr>
        <p:spPr>
          <a:xfrm>
            <a:off x="2922701" y="1693268"/>
            <a:ext cx="177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amplitude for pair </a:t>
            </a:r>
          </a:p>
          <a:p>
            <a:r>
              <a:rPr lang="en-US" sz="1600" dirty="0"/>
              <a:t>         to be missing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4E242A-B01A-4D9D-86C2-0A824A1546FC}"/>
              </a:ext>
            </a:extLst>
          </p:cNvPr>
          <p:cNvCxnSpPr>
            <a:cxnSpLocks/>
          </p:cNvCxnSpPr>
          <p:nvPr/>
        </p:nvCxnSpPr>
        <p:spPr>
          <a:xfrm flipH="1" flipV="1">
            <a:off x="4949612" y="1440477"/>
            <a:ext cx="321119" cy="297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AEEE4F-AFD5-4384-993A-51D871E73E25}"/>
              </a:ext>
            </a:extLst>
          </p:cNvPr>
          <p:cNvSpPr txBox="1"/>
          <p:nvPr/>
        </p:nvSpPr>
        <p:spPr>
          <a:xfrm>
            <a:off x="5045622" y="1693268"/>
            <a:ext cx="357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probability amplitude for pair                           </a:t>
            </a:r>
          </a:p>
          <a:p>
            <a:r>
              <a:rPr lang="en-US" sz="1600" dirty="0"/>
              <a:t>                     to be present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EB650-93CE-4216-B64B-FC0DA317F6A9}"/>
              </a:ext>
            </a:extLst>
          </p:cNvPr>
          <p:cNvSpPr txBox="1"/>
          <p:nvPr/>
        </p:nvSpPr>
        <p:spPr>
          <a:xfrm>
            <a:off x="5642616" y="405377"/>
            <a:ext cx="357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Cooper pair</a:t>
            </a:r>
          </a:p>
          <a:p>
            <a:r>
              <a:rPr lang="en-US" sz="1600" dirty="0"/>
              <a:t>creation operator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1BDF0D-4C07-401F-A2B1-99ADC3754E2F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480077" y="697765"/>
            <a:ext cx="162539" cy="3586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23" name="Picture 355" descr="Graph of g in parentheses E versus E. The plot starts from the origin and curves up and right. Two vertical lines are shown on the graph. The distance between them is labeled energy gap. The y value of the curve is very high just before and after the gap. The x value of the center of the gap is E subscript F. The area bounded under the curve to the left of the gap is shaded.">
            <a:extLst>
              <a:ext uri="{FF2B5EF4-FFF2-40B4-BE49-F238E27FC236}">
                <a16:creationId xmlns:a16="http://schemas.microsoft.com/office/drawing/2014/main" id="{23C80781-6157-4DA3-8FB8-BB8132C79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7" y="2390895"/>
            <a:ext cx="3214537" cy="22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5" name="Picture 357" descr="http://hyperphysics.phy-astr.gsu.edu/hbase/Solids/imgsol/bcs3.png">
            <a:extLst>
              <a:ext uri="{FF2B5EF4-FFF2-40B4-BE49-F238E27FC236}">
                <a16:creationId xmlns:a16="http://schemas.microsoft.com/office/drawing/2014/main" id="{D2F784D0-2B76-4200-892E-8D4671D2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394" y="291803"/>
            <a:ext cx="2423798" cy="24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5D6363-5CE0-4A98-8DCB-F34D92C49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9984" y="2952649"/>
            <a:ext cx="3639721" cy="1935058"/>
          </a:xfrm>
          <a:prstGeom prst="rect">
            <a:avLst/>
          </a:prstGeom>
        </p:spPr>
      </p:pic>
      <p:graphicFrame>
        <p:nvGraphicFramePr>
          <p:cNvPr id="25" name="Object 2048">
            <a:extLst>
              <a:ext uri="{FF2B5EF4-FFF2-40B4-BE49-F238E27FC236}">
                <a16:creationId xmlns:a16="http://schemas.microsoft.com/office/drawing/2014/main" id="{75B59CF7-D38A-4E5F-9000-28D4DEBDF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408888"/>
              </p:ext>
            </p:extLst>
          </p:nvPr>
        </p:nvGraphicFramePr>
        <p:xfrm>
          <a:off x="5115350" y="2355338"/>
          <a:ext cx="1244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10" imgW="660240" imgH="253800" progId="Equation.3">
                  <p:embed/>
                </p:oleObj>
              </mc:Choice>
              <mc:Fallback>
                <p:oleObj name="Equation" r:id="rId10" imgW="660240" imgH="253800" progId="Equation.3">
                  <p:embed/>
                  <p:pic>
                    <p:nvPicPr>
                      <p:cNvPr id="6" name="Object 2048">
                        <a:extLst>
                          <a:ext uri="{FF2B5EF4-FFF2-40B4-BE49-F238E27FC236}">
                            <a16:creationId xmlns:a16="http://schemas.microsoft.com/office/drawing/2014/main" id="{A010C6C8-41F4-4B38-BCF6-3FC51C1A4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5350" y="2355338"/>
                        <a:ext cx="1244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530ACFEB-78D9-411F-B67F-B49507BB2D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9555" y="2896155"/>
            <a:ext cx="4182237" cy="2301913"/>
          </a:xfrm>
          <a:prstGeom prst="rect">
            <a:avLst/>
          </a:prstGeom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F6ADF8A0-4E9F-42E7-825D-FA98AE5A6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611" y="38492"/>
            <a:ext cx="5051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BCS Theory of Superconductivity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4F117C-16C5-4714-855F-E81C72F55076}"/>
              </a:ext>
            </a:extLst>
          </p:cNvPr>
          <p:cNvSpPr txBox="1"/>
          <p:nvPr/>
        </p:nvSpPr>
        <p:spPr>
          <a:xfrm>
            <a:off x="409575" y="2355338"/>
            <a:ext cx="11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of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C9E702-C330-487B-9C4D-E66F65BF2D22}"/>
                  </a:ext>
                </a:extLst>
              </p:cNvPr>
              <p:cNvSpPr txBox="1"/>
              <p:nvPr/>
            </p:nvSpPr>
            <p:spPr>
              <a:xfrm>
                <a:off x="2133600" y="3657846"/>
                <a:ext cx="25167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C9E702-C330-487B-9C4D-E66F65BF2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657846"/>
                <a:ext cx="251671" cy="215444"/>
              </a:xfrm>
              <a:prstGeom prst="rect">
                <a:avLst/>
              </a:prstGeom>
              <a:blipFill>
                <a:blip r:embed="rId14"/>
                <a:stretch>
                  <a:fillRect l="-14634" r="-14634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BCF6AFA-142E-4135-9874-78E2DF37384E}"/>
              </a:ext>
            </a:extLst>
          </p:cNvPr>
          <p:cNvSpPr txBox="1"/>
          <p:nvPr/>
        </p:nvSpPr>
        <p:spPr>
          <a:xfrm>
            <a:off x="920176" y="929331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BCS ground state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wavefunction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D42F49-8761-4A9A-A6AE-122B63D3612B}"/>
              </a:ext>
            </a:extLst>
          </p:cNvPr>
          <p:cNvSpPr/>
          <p:nvPr/>
        </p:nvSpPr>
        <p:spPr>
          <a:xfrm>
            <a:off x="2385271" y="5470759"/>
            <a:ext cx="6949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Superconductivity graduate course: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https://www.physics.umd.edu/courses/Phys798C/AnlageSpring24/Supp.htm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EF2D20-3111-4E7C-9CD6-69D405C64F3C}"/>
              </a:ext>
            </a:extLst>
          </p:cNvPr>
          <p:cNvSpPr txBox="1"/>
          <p:nvPr/>
        </p:nvSpPr>
        <p:spPr>
          <a:xfrm>
            <a:off x="265658" y="14965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16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3805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EEF40C-1762-48BB-BC52-F301F969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614BF-1883-4C8C-987B-D5595FB3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50539-DD5B-457E-A4FA-5CAE03D87B5E}"/>
              </a:ext>
            </a:extLst>
          </p:cNvPr>
          <p:cNvSpPr txBox="1"/>
          <p:nvPr/>
        </p:nvSpPr>
        <p:spPr>
          <a:xfrm>
            <a:off x="1607153" y="136525"/>
            <a:ext cx="87179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energy scale for binding a pair of electrons is a typical superconductor (</a:t>
            </a:r>
            <a:r>
              <a:rPr lang="en-US" dirty="0" err="1"/>
              <a:t>meV</a:t>
            </a:r>
            <a:r>
              <a:rPr lang="en-US" dirty="0"/>
              <a:t> scale) is much smaller than many solid state interactions and Debye temperature </a:t>
            </a:r>
          </a:p>
          <a:p>
            <a:endParaRPr lang="en-US" dirty="0"/>
          </a:p>
          <a:p>
            <a:r>
              <a:rPr lang="en-US" dirty="0"/>
              <a:t>To find a Hamiltonian for superconductivity, BCS discarded larger interactions terms that were not essential and kept a simple pairing interaction to get a simplified Hamiltonian: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The ground state</a:t>
            </a:r>
            <a:r>
              <a:rPr lang="en-US" dirty="0"/>
              <a:t> of the Hamiltonian has the form</a:t>
            </a:r>
          </a:p>
          <a:p>
            <a:endParaRPr lang="en-US" sz="1400" dirty="0"/>
          </a:p>
          <a:p>
            <a:r>
              <a:rPr lang="en-US" dirty="0"/>
              <a:t>                                                                                                   where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u</a:t>
            </a:r>
            <a:r>
              <a:rPr lang="en-US" baseline="-25000" dirty="0" err="1"/>
              <a:t>k</a:t>
            </a:r>
            <a:r>
              <a:rPr lang="en-US" dirty="0" err="1"/>
              <a:t>’s</a:t>
            </a:r>
            <a:r>
              <a:rPr lang="en-US" dirty="0"/>
              <a:t> and </a:t>
            </a:r>
            <a:r>
              <a:rPr lang="en-US" dirty="0" err="1"/>
              <a:t>v</a:t>
            </a:r>
            <a:r>
              <a:rPr lang="en-US" baseline="-25000" dirty="0" err="1"/>
              <a:t>k</a:t>
            </a:r>
            <a:r>
              <a:rPr lang="en-US" dirty="0" err="1"/>
              <a:t>’s</a:t>
            </a:r>
            <a:r>
              <a:rPr lang="en-US" dirty="0"/>
              <a:t> are such that                                   is minimized. With simplifying assumptions one finds: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57885F5-98E9-40CC-BEA7-36B7378C48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072815"/>
              </p:ext>
            </p:extLst>
          </p:nvPr>
        </p:nvGraphicFramePr>
        <p:xfrm>
          <a:off x="3083678" y="1651502"/>
          <a:ext cx="407670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Equation" r:id="rId3" imgW="2654280" imgH="355320" progId="Equation.3">
                  <p:embed/>
                </p:oleObj>
              </mc:Choice>
              <mc:Fallback>
                <p:oleObj name="Equation" r:id="rId3" imgW="2654280" imgH="35532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3678" y="1651502"/>
                        <a:ext cx="4076700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640F495-3F52-4C7C-B1EA-B9A11C22D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277716"/>
              </p:ext>
            </p:extLst>
          </p:nvPr>
        </p:nvGraphicFramePr>
        <p:xfrm>
          <a:off x="3181758" y="3785000"/>
          <a:ext cx="3176588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Equation" r:id="rId5" imgW="2133360" imgH="457200" progId="Equation.3">
                  <p:embed/>
                </p:oleObj>
              </mc:Choice>
              <mc:Fallback>
                <p:oleObj name="Equation" r:id="rId5" imgW="2133360" imgH="4572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758" y="3785000"/>
                        <a:ext cx="3176588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DD6F82-5A67-4D85-8D81-E1D9B6884DA2}"/>
              </a:ext>
            </a:extLst>
          </p:cNvPr>
          <p:cNvCxnSpPr/>
          <p:nvPr/>
        </p:nvCxnSpPr>
        <p:spPr>
          <a:xfrm flipV="1">
            <a:off x="3681023" y="2018371"/>
            <a:ext cx="691290" cy="499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3C3A44-744F-4A79-9DE9-6B740F51A8CE}"/>
              </a:ext>
            </a:extLst>
          </p:cNvPr>
          <p:cNvSpPr txBox="1"/>
          <p:nvPr/>
        </p:nvSpPr>
        <p:spPr>
          <a:xfrm>
            <a:off x="2183228" y="2440825"/>
            <a:ext cx="264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kinetic energy of electron w.r.t. fermi energy</a:t>
            </a:r>
            <a:r>
              <a:rPr lang="en-US" dirty="0">
                <a:latin typeface="Symbol" panose="05050102010706020507" pitchFamily="18" charset="2"/>
              </a:rPr>
              <a:t> m</a:t>
            </a:r>
            <a:r>
              <a:rPr lang="en-US" dirty="0"/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7D1193-BA56-4DDC-92C8-B5F31109ED56}"/>
              </a:ext>
            </a:extLst>
          </p:cNvPr>
          <p:cNvCxnSpPr/>
          <p:nvPr/>
        </p:nvCxnSpPr>
        <p:spPr>
          <a:xfrm flipH="1" flipV="1">
            <a:off x="5793298" y="2035559"/>
            <a:ext cx="230430" cy="192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24FADE-857B-41FF-B56E-58DF98D1A5E7}"/>
              </a:ext>
            </a:extLst>
          </p:cNvPr>
          <p:cNvCxnSpPr/>
          <p:nvPr/>
        </p:nvCxnSpPr>
        <p:spPr>
          <a:xfrm>
            <a:off x="8530381" y="1903155"/>
            <a:ext cx="230430" cy="230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496008-2E20-4ACB-9CB5-FA5B045BDA0B}"/>
              </a:ext>
            </a:extLst>
          </p:cNvPr>
          <p:cNvCxnSpPr/>
          <p:nvPr/>
        </p:nvCxnSpPr>
        <p:spPr>
          <a:xfrm flipH="1">
            <a:off x="8645146" y="2666118"/>
            <a:ext cx="3840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6CB145-1A2C-4453-A39E-5BBB5209B495}"/>
              </a:ext>
            </a:extLst>
          </p:cNvPr>
          <p:cNvCxnSpPr/>
          <p:nvPr/>
        </p:nvCxnSpPr>
        <p:spPr>
          <a:xfrm flipH="1">
            <a:off x="9567316" y="1780320"/>
            <a:ext cx="76810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A528A7-C4BA-4A03-AC52-A2F6401D0165}"/>
              </a:ext>
            </a:extLst>
          </p:cNvPr>
          <p:cNvCxnSpPr/>
          <p:nvPr/>
        </p:nvCxnSpPr>
        <p:spPr>
          <a:xfrm>
            <a:off x="9290706" y="2287205"/>
            <a:ext cx="161395" cy="307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30">
            <a:extLst>
              <a:ext uri="{FF2B5EF4-FFF2-40B4-BE49-F238E27FC236}">
                <a16:creationId xmlns:a16="http://schemas.microsoft.com/office/drawing/2014/main" id="{BEE63A69-893A-4A3D-A0E1-A8FDAB017FE1}"/>
              </a:ext>
            </a:extLst>
          </p:cNvPr>
          <p:cNvSpPr/>
          <p:nvPr/>
        </p:nvSpPr>
        <p:spPr>
          <a:xfrm>
            <a:off x="8863280" y="2125212"/>
            <a:ext cx="424873" cy="251620"/>
          </a:xfrm>
          <a:custGeom>
            <a:avLst/>
            <a:gdLst>
              <a:gd name="connsiteX0" fmla="*/ 0 w 424873"/>
              <a:gd name="connsiteY0" fmla="*/ 150013 h 251620"/>
              <a:gd name="connsiteX1" fmla="*/ 46182 w 424873"/>
              <a:gd name="connsiteY1" fmla="*/ 2231 h 251620"/>
              <a:gd name="connsiteX2" fmla="*/ 110836 w 424873"/>
              <a:gd name="connsiteY2" fmla="*/ 251613 h 251620"/>
              <a:gd name="connsiteX3" fmla="*/ 184727 w 424873"/>
              <a:gd name="connsiteY3" fmla="*/ 11468 h 251620"/>
              <a:gd name="connsiteX4" fmla="*/ 249382 w 424873"/>
              <a:gd name="connsiteY4" fmla="*/ 251613 h 251620"/>
              <a:gd name="connsiteX5" fmla="*/ 314036 w 424873"/>
              <a:gd name="connsiteY5" fmla="*/ 11468 h 251620"/>
              <a:gd name="connsiteX6" fmla="*/ 378691 w 424873"/>
              <a:gd name="connsiteY6" fmla="*/ 242377 h 251620"/>
              <a:gd name="connsiteX7" fmla="*/ 424873 w 424873"/>
              <a:gd name="connsiteY7" fmla="*/ 140777 h 25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873" h="251620">
                <a:moveTo>
                  <a:pt x="0" y="150013"/>
                </a:moveTo>
                <a:cubicBezTo>
                  <a:pt x="13854" y="67655"/>
                  <a:pt x="27709" y="-14702"/>
                  <a:pt x="46182" y="2231"/>
                </a:cubicBezTo>
                <a:cubicBezTo>
                  <a:pt x="64655" y="19164"/>
                  <a:pt x="87745" y="250074"/>
                  <a:pt x="110836" y="251613"/>
                </a:cubicBezTo>
                <a:cubicBezTo>
                  <a:pt x="133927" y="253153"/>
                  <a:pt x="161636" y="11468"/>
                  <a:pt x="184727" y="11468"/>
                </a:cubicBezTo>
                <a:cubicBezTo>
                  <a:pt x="207818" y="11468"/>
                  <a:pt x="227831" y="251613"/>
                  <a:pt x="249382" y="251613"/>
                </a:cubicBezTo>
                <a:cubicBezTo>
                  <a:pt x="270933" y="251613"/>
                  <a:pt x="292485" y="13007"/>
                  <a:pt x="314036" y="11468"/>
                </a:cubicBezTo>
                <a:cubicBezTo>
                  <a:pt x="335588" y="9929"/>
                  <a:pt x="360218" y="220826"/>
                  <a:pt x="378691" y="242377"/>
                </a:cubicBezTo>
                <a:cubicBezTo>
                  <a:pt x="397164" y="263928"/>
                  <a:pt x="411018" y="202352"/>
                  <a:pt x="424873" y="140777"/>
                </a:cubicBezTo>
              </a:path>
            </a:pathLst>
          </a:custGeom>
          <a:noFill/>
          <a:ln>
            <a:solidFill>
              <a:srgbClr val="371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1C8F3D-FEB4-4334-BCA5-58EC1C2AD486}"/>
              </a:ext>
            </a:extLst>
          </p:cNvPr>
          <p:cNvCxnSpPr/>
          <p:nvPr/>
        </p:nvCxnSpPr>
        <p:spPr>
          <a:xfrm flipH="1">
            <a:off x="9298481" y="1595915"/>
            <a:ext cx="460860" cy="691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C5807A-B889-4E49-A479-14937AB08D47}"/>
              </a:ext>
            </a:extLst>
          </p:cNvPr>
          <p:cNvCxnSpPr/>
          <p:nvPr/>
        </p:nvCxnSpPr>
        <p:spPr>
          <a:xfrm flipH="1">
            <a:off x="8539758" y="2243663"/>
            <a:ext cx="307240" cy="806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1AFA37-92A5-4F8F-A08F-8B7031AF8415}"/>
              </a:ext>
            </a:extLst>
          </p:cNvPr>
          <p:cNvCxnSpPr/>
          <p:nvPr/>
        </p:nvCxnSpPr>
        <p:spPr>
          <a:xfrm>
            <a:off x="8415166" y="1749535"/>
            <a:ext cx="460860" cy="537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F6A1F1-787B-45CB-B9AB-F4239E902F43}"/>
              </a:ext>
            </a:extLst>
          </p:cNvPr>
          <p:cNvCxnSpPr>
            <a:stCxn id="14" idx="7"/>
          </p:cNvCxnSpPr>
          <p:nvPr/>
        </p:nvCxnSpPr>
        <p:spPr>
          <a:xfrm>
            <a:off x="9288153" y="2265989"/>
            <a:ext cx="317568" cy="635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9461079-996C-4197-9D91-A969DC85C5ED}"/>
              </a:ext>
            </a:extLst>
          </p:cNvPr>
          <p:cNvSpPr txBox="1"/>
          <p:nvPr/>
        </p:nvSpPr>
        <p:spPr>
          <a:xfrm>
            <a:off x="5178819" y="2227584"/>
            <a:ext cx="288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attractive interaction between  electrons with opposite spin and momentum (spin singlet)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5B23A94-789C-4C34-80F9-E9B52F2947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846689"/>
              </p:ext>
            </p:extLst>
          </p:nvPr>
        </p:nvGraphicFramePr>
        <p:xfrm>
          <a:off x="8136003" y="2726849"/>
          <a:ext cx="37322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Equation" r:id="rId7" imgW="190440" imgH="152280" progId="Equation.3">
                  <p:embed/>
                </p:oleObj>
              </mc:Choice>
              <mc:Fallback>
                <p:oleObj name="Equation" r:id="rId7" imgW="190440" imgH="152280" progId="Equation.3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36003" y="2726849"/>
                        <a:ext cx="373227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746C34E-4240-4232-827C-CDDDCA7B1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555061"/>
              </p:ext>
            </p:extLst>
          </p:nvPr>
        </p:nvGraphicFramePr>
        <p:xfrm>
          <a:off x="9672203" y="2650039"/>
          <a:ext cx="460860" cy="460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5" name="Equation" r:id="rId9" imgW="266400" imgH="152280" progId="Equation.3">
                  <p:embed/>
                </p:oleObj>
              </mc:Choice>
              <mc:Fallback>
                <p:oleObj name="Equation" r:id="rId9" imgW="266400" imgH="152280" progId="Equation.3">
                  <p:embed/>
                  <p:pic>
                    <p:nvPicPr>
                      <p:cNvPr id="42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2203" y="2650039"/>
                        <a:ext cx="460860" cy="460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9D4EFA31-B969-4ACA-9DDC-79EC74F316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928156"/>
              </p:ext>
            </p:extLst>
          </p:nvPr>
        </p:nvGraphicFramePr>
        <p:xfrm>
          <a:off x="8127166" y="1805489"/>
          <a:ext cx="2889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Equation" r:id="rId11" imgW="177480" imgH="152280" progId="Equation.3">
                  <p:embed/>
                </p:oleObj>
              </mc:Choice>
              <mc:Fallback>
                <p:oleObj name="Equation" r:id="rId11" imgW="177480" imgH="152280" progId="Equation.3">
                  <p:embed/>
                  <p:pic>
                    <p:nvPicPr>
                      <p:cNvPr id="43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7166" y="1805489"/>
                        <a:ext cx="28892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6BB88A6-1A98-4B80-8EAD-D20079E7D6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201318"/>
              </p:ext>
            </p:extLst>
          </p:nvPr>
        </p:nvGraphicFramePr>
        <p:xfrm>
          <a:off x="9598778" y="1805489"/>
          <a:ext cx="4699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Equation" r:id="rId13" imgW="253800" imgH="152280" progId="Equation.3">
                  <p:embed/>
                </p:oleObj>
              </mc:Choice>
              <mc:Fallback>
                <p:oleObj name="Equation" r:id="rId13" imgW="253800" imgH="152280" progId="Equation.3">
                  <p:embed/>
                  <p:pic>
                    <p:nvPicPr>
                      <p:cNvPr id="4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8778" y="1805489"/>
                        <a:ext cx="4699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AF8CAFC-EA55-464F-BC35-5E9D010D34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989249"/>
              </p:ext>
            </p:extLst>
          </p:nvPr>
        </p:nvGraphicFramePr>
        <p:xfrm>
          <a:off x="8942508" y="1728319"/>
          <a:ext cx="344730" cy="38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15" imgW="228600" imgH="253800" progId="Equation.3">
                  <p:embed/>
                </p:oleObj>
              </mc:Choice>
              <mc:Fallback>
                <p:oleObj name="Equation" r:id="rId15" imgW="228600" imgH="253800" progId="Equation.3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942508" y="1728319"/>
                        <a:ext cx="344730" cy="383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17809587-26F2-4FF0-841A-1E20470840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106487"/>
              </p:ext>
            </p:extLst>
          </p:nvPr>
        </p:nvGraphicFramePr>
        <p:xfrm>
          <a:off x="4525933" y="4514695"/>
          <a:ext cx="17018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Equation" r:id="rId17" imgW="1143000" imgH="253800" progId="Equation.3">
                  <p:embed/>
                </p:oleObj>
              </mc:Choice>
              <mc:Fallback>
                <p:oleObj name="Equation" r:id="rId17" imgW="1143000" imgH="253800" progId="Equation.3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33" y="4514695"/>
                        <a:ext cx="170180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3E39387-EB50-49D3-8E9E-402AE32C99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631690"/>
              </p:ext>
            </p:extLst>
          </p:nvPr>
        </p:nvGraphicFramePr>
        <p:xfrm>
          <a:off x="7828763" y="3900215"/>
          <a:ext cx="13239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19" imgW="888840" imgH="291960" progId="Equation.3">
                  <p:embed/>
                </p:oleObj>
              </mc:Choice>
              <mc:Fallback>
                <p:oleObj name="Equation" r:id="rId19" imgW="888840" imgH="291960" progId="Equation.3">
                  <p:embed/>
                  <p:pic>
                    <p:nvPicPr>
                      <p:cNvPr id="5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8763" y="3900215"/>
                        <a:ext cx="13239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A073F871-8E20-4F6D-92E6-C9865AF818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276074"/>
              </p:ext>
            </p:extLst>
          </p:nvPr>
        </p:nvGraphicFramePr>
        <p:xfrm>
          <a:off x="3104948" y="5052365"/>
          <a:ext cx="4044502" cy="96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21" imgW="2438280" imgH="583920" progId="Equation.3">
                  <p:embed/>
                </p:oleObj>
              </mc:Choice>
              <mc:Fallback>
                <p:oleObj name="Equation" r:id="rId21" imgW="2438280" imgH="583920" progId="Equation.3">
                  <p:embed/>
                  <p:pic>
                    <p:nvPicPr>
                      <p:cNvPr id="51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4948" y="5052365"/>
                        <a:ext cx="4044502" cy="96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7EC9053D-44F7-4AB9-BE85-F84711A4D01B}"/>
              </a:ext>
            </a:extLst>
          </p:cNvPr>
          <p:cNvSpPr txBox="1"/>
          <p:nvPr/>
        </p:nvSpPr>
        <p:spPr>
          <a:xfrm>
            <a:off x="265658" y="14965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23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23584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A0AF7C-907E-480F-82FE-00116405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03B40F-CFC4-400A-A141-562B87240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BB3410-D61F-4440-A21D-E2807572B49D}"/>
                  </a:ext>
                </a:extLst>
              </p:cNvPr>
              <p:cNvSpPr txBox="1"/>
              <p:nvPr/>
            </p:nvSpPr>
            <p:spPr>
              <a:xfrm>
                <a:off x="6027224" y="4184410"/>
                <a:ext cx="2477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/>
                  <a:t> pairing symmetry </a:t>
                </a:r>
              </a:p>
              <a:p>
                <a:pPr algn="ctr"/>
                <a:r>
                  <a:rPr lang="en-US" b="1" dirty="0"/>
                  <a:t>“Unconventional</a:t>
                </a:r>
                <a:r>
                  <a:rPr lang="en-US" dirty="0"/>
                  <a:t>”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BB3410-D61F-4440-A21D-E2807572B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224" y="4184410"/>
                <a:ext cx="2477538" cy="646331"/>
              </a:xfrm>
              <a:prstGeom prst="rect">
                <a:avLst/>
              </a:prstGeom>
              <a:blipFill>
                <a:blip r:embed="rId2"/>
                <a:stretch>
                  <a:fillRect t="-4717" r="-98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EEE6824-581B-44A6-AB83-1E75271E5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71601"/>
            <a:ext cx="1752600" cy="2305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3487B-065D-48E7-B879-5CC5AD27F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371601"/>
            <a:ext cx="1600200" cy="2372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0A830-C826-4D4A-9FC5-AD8C0B76D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1447800"/>
            <a:ext cx="1680106" cy="2362200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EDCBA669-52A8-4BAF-915C-AD3C1B463388}"/>
              </a:ext>
            </a:extLst>
          </p:cNvPr>
          <p:cNvSpPr/>
          <p:nvPr/>
        </p:nvSpPr>
        <p:spPr>
          <a:xfrm rot="5400000">
            <a:off x="7010400" y="2165410"/>
            <a:ext cx="304800" cy="36576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E5C506-9F0F-4E03-893C-AA85A871EC3C}"/>
                  </a:ext>
                </a:extLst>
              </p:cNvPr>
              <p:cNvSpPr txBox="1"/>
              <p:nvPr/>
            </p:nvSpPr>
            <p:spPr>
              <a:xfrm>
                <a:off x="2631488" y="4175186"/>
                <a:ext cx="2477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pairing symmetry </a:t>
                </a:r>
              </a:p>
              <a:p>
                <a:pPr algn="ctr"/>
                <a:r>
                  <a:rPr lang="en-US" b="1" dirty="0"/>
                  <a:t>“Conventional</a:t>
                </a:r>
                <a:r>
                  <a:rPr lang="en-US" dirty="0"/>
                  <a:t>”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E5C506-9F0F-4E03-893C-AA85A871E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488" y="4175186"/>
                <a:ext cx="2477538" cy="646331"/>
              </a:xfrm>
              <a:prstGeom prst="rect">
                <a:avLst/>
              </a:prstGeom>
              <a:blipFill>
                <a:blip r:embed="rId6"/>
                <a:stretch>
                  <a:fillRect t="-5660" r="-98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9">
            <a:extLst>
              <a:ext uri="{FF2B5EF4-FFF2-40B4-BE49-F238E27FC236}">
                <a16:creationId xmlns:a16="http://schemas.microsoft.com/office/drawing/2014/main" id="{F29787EB-14C0-420B-BA4E-9DE487AE3098}"/>
              </a:ext>
            </a:extLst>
          </p:cNvPr>
          <p:cNvSpPr/>
          <p:nvPr/>
        </p:nvSpPr>
        <p:spPr>
          <a:xfrm rot="5400000">
            <a:off x="3619500" y="3188934"/>
            <a:ext cx="304800" cy="16002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FC0561-374B-4E47-9BFF-3218948EA8BF}"/>
              </a:ext>
            </a:extLst>
          </p:cNvPr>
          <p:cNvGrpSpPr/>
          <p:nvPr/>
        </p:nvGrpSpPr>
        <p:grpSpPr>
          <a:xfrm>
            <a:off x="8229600" y="1550128"/>
            <a:ext cx="812546" cy="830543"/>
            <a:chOff x="1244492" y="747341"/>
            <a:chExt cx="812546" cy="8305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A58C77-2942-44FD-AB05-B2C44021419C}"/>
                </a:ext>
              </a:extLst>
            </p:cNvPr>
            <p:cNvCxnSpPr/>
            <p:nvPr/>
          </p:nvCxnSpPr>
          <p:spPr>
            <a:xfrm>
              <a:off x="1244492" y="1522969"/>
              <a:ext cx="81254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817EF80-8E50-4AF6-AC3D-E2A4E377E698}"/>
                </a:ext>
              </a:extLst>
            </p:cNvPr>
            <p:cNvCxnSpPr/>
            <p:nvPr/>
          </p:nvCxnSpPr>
          <p:spPr>
            <a:xfrm flipV="1">
              <a:off x="1244492" y="1019423"/>
              <a:ext cx="696468" cy="5035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0AC4DC2-34A2-4189-B318-285DDA00B668}"/>
                    </a:ext>
                  </a:extLst>
                </p:cNvPr>
                <p:cNvSpPr txBox="1"/>
                <p:nvPr/>
              </p:nvSpPr>
              <p:spPr>
                <a:xfrm>
                  <a:off x="1500093" y="1208552"/>
                  <a:ext cx="269302" cy="369332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0093" y="1208552"/>
                  <a:ext cx="269302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7273" r="-27273" b="-6557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5BFB3CE-B643-4F5C-92AA-59C6489B5244}"/>
                </a:ext>
              </a:extLst>
            </p:cNvPr>
            <p:cNvCxnSpPr/>
            <p:nvPr/>
          </p:nvCxnSpPr>
          <p:spPr>
            <a:xfrm rot="8306864" flipH="1">
              <a:off x="1835047" y="747341"/>
              <a:ext cx="14314" cy="3333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5BC03C-DF34-4AE7-9836-F7F4402AE3F2}"/>
              </a:ext>
            </a:extLst>
          </p:cNvPr>
          <p:cNvSpPr txBox="1"/>
          <p:nvPr/>
        </p:nvSpPr>
        <p:spPr>
          <a:xfrm>
            <a:off x="3303309" y="1877913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3BEEAF-545A-4A47-9026-5E27A0945250}"/>
              </a:ext>
            </a:extLst>
          </p:cNvPr>
          <p:cNvSpPr txBox="1"/>
          <p:nvPr/>
        </p:nvSpPr>
        <p:spPr>
          <a:xfrm>
            <a:off x="3455146" y="1447800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3494CE-1458-44D7-95BC-B15C5C593572}"/>
              </a:ext>
            </a:extLst>
          </p:cNvPr>
          <p:cNvSpPr txBox="1"/>
          <p:nvPr/>
        </p:nvSpPr>
        <p:spPr>
          <a:xfrm>
            <a:off x="2971800" y="173072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Pairing Symmetries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425440-DADC-4D70-9AE9-1AA4BB156999}"/>
              </a:ext>
            </a:extLst>
          </p:cNvPr>
          <p:cNvSpPr txBox="1"/>
          <p:nvPr/>
        </p:nvSpPr>
        <p:spPr>
          <a:xfrm>
            <a:off x="265658" y="14965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9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1429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FB5071-7436-4132-950C-F66F8477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E618E-1AB2-4426-90D3-BB6EE420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47</a:t>
            </a:fld>
            <a:endParaRPr lang="en-US"/>
          </a:p>
        </p:txBody>
      </p:sp>
      <p:sp>
        <p:nvSpPr>
          <p:cNvPr id="4" name="Arc 2">
            <a:extLst>
              <a:ext uri="{FF2B5EF4-FFF2-40B4-BE49-F238E27FC236}">
                <a16:creationId xmlns:a16="http://schemas.microsoft.com/office/drawing/2014/main" id="{501C58C6-806B-4332-AB9E-FC816B2007D8}"/>
              </a:ext>
            </a:extLst>
          </p:cNvPr>
          <p:cNvSpPr>
            <a:spLocks/>
          </p:cNvSpPr>
          <p:nvPr/>
        </p:nvSpPr>
        <p:spPr bwMode="auto">
          <a:xfrm>
            <a:off x="2638099" y="2346129"/>
            <a:ext cx="2819400" cy="2209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33CC33"/>
          </a:soli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Abrikosov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Vortex Lattice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8759405-A0C0-4AC6-AB34-2FB8CD0C4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814" y="18854"/>
            <a:ext cx="700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Superconductors in a Magnetic Field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1ABB1F96-91DB-4500-B49F-BCDE6725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449" y="704654"/>
            <a:ext cx="226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The Vortex State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CA58723-BC9E-4F06-BE25-188DC908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024" y="4327329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888B6D7-4093-46D4-BA24-424DD0139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249" y="1746054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H</a:t>
            </a: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F51148B-E6AC-4B3D-AEE4-B2123DF7E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824" y="3835204"/>
            <a:ext cx="95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H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</a:rPr>
              <a:t>c1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(0)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C518207-8759-4B11-8A72-E13D5B4D7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224" y="4608317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T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11" name="Arc 9">
            <a:extLst>
              <a:ext uri="{FF2B5EF4-FFF2-40B4-BE49-F238E27FC236}">
                <a16:creationId xmlns:a16="http://schemas.microsoft.com/office/drawing/2014/main" id="{0314EADA-25C5-4740-937F-767F2EA55A23}"/>
              </a:ext>
            </a:extLst>
          </p:cNvPr>
          <p:cNvSpPr>
            <a:spLocks/>
          </p:cNvSpPr>
          <p:nvPr/>
        </p:nvSpPr>
        <p:spPr bwMode="auto">
          <a:xfrm>
            <a:off x="2638099" y="4133654"/>
            <a:ext cx="2819400" cy="457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00FF"/>
          </a:soli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Meissner State           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89624AEC-EEC9-4C74-810A-7580FBABD3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38099" y="2152454"/>
            <a:ext cx="0" cy="24384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93545E66-9A32-4406-88A4-42E1614182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8099" y="4590854"/>
            <a:ext cx="32766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FD55F4FA-2C0C-45BA-98BE-0E288D9C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699" y="2152454"/>
            <a:ext cx="95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H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</a:rPr>
              <a:t>c2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(0)</a:t>
            </a: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DE187DFF-DF4C-40EC-82B4-3C05E70DB772}"/>
              </a:ext>
            </a:extLst>
          </p:cNvPr>
          <p:cNvGrpSpPr>
            <a:grpSpLocks/>
          </p:cNvGrpSpPr>
          <p:nvPr/>
        </p:nvGrpSpPr>
        <p:grpSpPr bwMode="auto">
          <a:xfrm>
            <a:off x="2790499" y="2609654"/>
            <a:ext cx="990600" cy="533400"/>
            <a:chOff x="1872" y="1680"/>
            <a:chExt cx="624" cy="336"/>
          </a:xfrm>
        </p:grpSpPr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57D3114E-E5F7-423D-8470-68425A913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680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4633FC30-5173-441D-9CDE-78098C2AE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680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19A92735-6E4A-4401-9718-B68D9568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680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2FCC2AA0-840D-45D6-90F2-E1D022DD9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680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C45F62AD-D8FC-449B-AB07-005A586A4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776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DEF54528-7099-4CC9-8B9E-2EF638B26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776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79B6678A-8046-4C83-978A-3DE6303F3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776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F172B7C0-5F64-414B-A2D0-0B0716163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872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" name="Oval 22">
              <a:extLst>
                <a:ext uri="{FF2B5EF4-FFF2-40B4-BE49-F238E27FC236}">
                  <a16:creationId xmlns:a16="http://schemas.microsoft.com/office/drawing/2014/main" id="{17D043FB-730D-4F3C-B000-75E986BF3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872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66E5A586-64B1-40A3-8D82-E87BFC686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872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" name="Oval 24">
              <a:extLst>
                <a:ext uri="{FF2B5EF4-FFF2-40B4-BE49-F238E27FC236}">
                  <a16:creationId xmlns:a16="http://schemas.microsoft.com/office/drawing/2014/main" id="{741622DA-DEBF-4EF3-8313-D1278B65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872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2D702F4E-910F-4B00-9DBD-84CE4F04C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968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67971A7C-6DD9-45F6-BFF4-DC2AFA74A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968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9A34B308-CB30-4723-B1F6-926435B50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968"/>
              <a:ext cx="48" cy="48"/>
            </a:xfrm>
            <a:prstGeom prst="ellipse">
              <a:avLst/>
            </a:prstGeom>
            <a:solidFill>
              <a:srgbClr val="1F497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30" name="Text Box 28">
            <a:extLst>
              <a:ext uri="{FF2B5EF4-FFF2-40B4-BE49-F238E27FC236}">
                <a16:creationId xmlns:a16="http://schemas.microsoft.com/office/drawing/2014/main" id="{D27F30F3-D3E8-4A6F-8F66-07F686D1A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099" y="3641529"/>
            <a:ext cx="169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B = 0, R = 0</a:t>
            </a: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BA7B7CF4-BEF1-451C-B33F-25E8D7C7F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299" y="2533454"/>
            <a:ext cx="168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B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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0, R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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 0</a:t>
            </a:r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DE5814A9-BF38-4CBC-80D2-0711DAE778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47899" y="3905054"/>
            <a:ext cx="762000" cy="5334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9393A7A3-EF9E-4251-A837-423093DDEC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5899" y="2762054"/>
            <a:ext cx="1219200" cy="3810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2AE8F93A-C451-41EC-954A-23053C0F2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299" y="1923854"/>
            <a:ext cx="1114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Normal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State</a:t>
            </a:r>
          </a:p>
        </p:txBody>
      </p:sp>
      <p:sp>
        <p:nvSpPr>
          <p:cNvPr id="35" name="Text Box 97">
            <a:extLst>
              <a:ext uri="{FF2B5EF4-FFF2-40B4-BE49-F238E27FC236}">
                <a16:creationId xmlns:a16="http://schemas.microsoft.com/office/drawing/2014/main" id="{2569FD6C-F3CD-4183-AD4D-5A6995458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999" y="4911529"/>
            <a:ext cx="153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Type II SC</a:t>
            </a:r>
          </a:p>
        </p:txBody>
      </p:sp>
      <p:grpSp>
        <p:nvGrpSpPr>
          <p:cNvPr id="36" name="Group 103">
            <a:extLst>
              <a:ext uri="{FF2B5EF4-FFF2-40B4-BE49-F238E27FC236}">
                <a16:creationId xmlns:a16="http://schemas.microsoft.com/office/drawing/2014/main" id="{635892CE-BD53-40F4-8311-1E580A2CDC9F}"/>
              </a:ext>
            </a:extLst>
          </p:cNvPr>
          <p:cNvGrpSpPr>
            <a:grpSpLocks/>
          </p:cNvGrpSpPr>
          <p:nvPr/>
        </p:nvGrpSpPr>
        <p:grpSpPr bwMode="auto">
          <a:xfrm>
            <a:off x="6860849" y="1161854"/>
            <a:ext cx="3711575" cy="4872038"/>
            <a:chOff x="3342" y="864"/>
            <a:chExt cx="2338" cy="3069"/>
          </a:xfrm>
        </p:grpSpPr>
        <p:grpSp>
          <p:nvGrpSpPr>
            <p:cNvPr id="37" name="Group 33">
              <a:extLst>
                <a:ext uri="{FF2B5EF4-FFF2-40B4-BE49-F238E27FC236}">
                  <a16:creationId xmlns:a16="http://schemas.microsoft.com/office/drawing/2014/main" id="{FA294184-3012-4E15-9F81-5837728CE8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3" y="1341"/>
              <a:ext cx="1056" cy="624"/>
              <a:chOff x="1872" y="1680"/>
              <a:chExt cx="624" cy="336"/>
            </a:xfrm>
          </p:grpSpPr>
          <p:sp>
            <p:nvSpPr>
              <p:cNvPr id="89" name="Oval 34">
                <a:extLst>
                  <a:ext uri="{FF2B5EF4-FFF2-40B4-BE49-F238E27FC236}">
                    <a16:creationId xmlns:a16="http://schemas.microsoft.com/office/drawing/2014/main" id="{AF8103EF-036C-44EA-B294-695679F1B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680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0" name="Oval 35">
                <a:extLst>
                  <a:ext uri="{FF2B5EF4-FFF2-40B4-BE49-F238E27FC236}">
                    <a16:creationId xmlns:a16="http://schemas.microsoft.com/office/drawing/2014/main" id="{009B939D-5C9E-4F4C-8D7B-B80C97909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1680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1" name="Oval 36">
                <a:extLst>
                  <a:ext uri="{FF2B5EF4-FFF2-40B4-BE49-F238E27FC236}">
                    <a16:creationId xmlns:a16="http://schemas.microsoft.com/office/drawing/2014/main" id="{1E1A3790-6672-43AE-B2E7-4FE8E53D3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1680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2" name="Oval 37">
                <a:extLst>
                  <a:ext uri="{FF2B5EF4-FFF2-40B4-BE49-F238E27FC236}">
                    <a16:creationId xmlns:a16="http://schemas.microsoft.com/office/drawing/2014/main" id="{F05E68CE-A5FD-4F65-A71F-DDFEB6FC3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1680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3" name="Oval 38">
                <a:extLst>
                  <a:ext uri="{FF2B5EF4-FFF2-40B4-BE49-F238E27FC236}">
                    <a16:creationId xmlns:a16="http://schemas.microsoft.com/office/drawing/2014/main" id="{66ADF822-26CF-4D13-AB06-0EA6B779D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1776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4" name="Oval 39">
                <a:extLst>
                  <a:ext uri="{FF2B5EF4-FFF2-40B4-BE49-F238E27FC236}">
                    <a16:creationId xmlns:a16="http://schemas.microsoft.com/office/drawing/2014/main" id="{38E941DC-3609-4539-9777-4044F4BF7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5" name="Oval 40">
                <a:extLst>
                  <a:ext uri="{FF2B5EF4-FFF2-40B4-BE49-F238E27FC236}">
                    <a16:creationId xmlns:a16="http://schemas.microsoft.com/office/drawing/2014/main" id="{259C5EC0-ADF6-4CD0-B493-EF627C4E1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6" name="Oval 41">
                <a:extLst>
                  <a:ext uri="{FF2B5EF4-FFF2-40B4-BE49-F238E27FC236}">
                    <a16:creationId xmlns:a16="http://schemas.microsoft.com/office/drawing/2014/main" id="{3AC55784-4B2F-4A2F-922E-F418132AD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872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7" name="Oval 42">
                <a:extLst>
                  <a:ext uri="{FF2B5EF4-FFF2-40B4-BE49-F238E27FC236}">
                    <a16:creationId xmlns:a16="http://schemas.microsoft.com/office/drawing/2014/main" id="{DF093D7E-AF4C-4E64-89E6-D2AE93736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8" name="Oval 43">
                <a:extLst>
                  <a:ext uri="{FF2B5EF4-FFF2-40B4-BE49-F238E27FC236}">
                    <a16:creationId xmlns:a16="http://schemas.microsoft.com/office/drawing/2014/main" id="{9B856A3B-CAC1-4278-ADF3-4E49B6B8A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1872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9" name="Oval 44">
                <a:extLst>
                  <a:ext uri="{FF2B5EF4-FFF2-40B4-BE49-F238E27FC236}">
                    <a16:creationId xmlns:a16="http://schemas.microsoft.com/office/drawing/2014/main" id="{6A281A11-F119-48D4-95F5-88E22F733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1872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45">
                <a:extLst>
                  <a:ext uri="{FF2B5EF4-FFF2-40B4-BE49-F238E27FC236}">
                    <a16:creationId xmlns:a16="http://schemas.microsoft.com/office/drawing/2014/main" id="{4B0E88F5-7655-41E8-96C0-DBA5C114B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1968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46">
                <a:extLst>
                  <a:ext uri="{FF2B5EF4-FFF2-40B4-BE49-F238E27FC236}">
                    <a16:creationId xmlns:a16="http://schemas.microsoft.com/office/drawing/2014/main" id="{32C7BA6E-2D14-4CA0-9CB8-7F31210FA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47">
                <a:extLst>
                  <a:ext uri="{FF2B5EF4-FFF2-40B4-BE49-F238E27FC236}">
                    <a16:creationId xmlns:a16="http://schemas.microsoft.com/office/drawing/2014/main" id="{5075A916-4CC0-47CE-8074-F05608728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48" cy="48"/>
              </a:xfrm>
              <a:prstGeom prst="ellipse">
                <a:avLst/>
              </a:prstGeom>
              <a:solidFill>
                <a:srgbClr val="1F497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8" name="Line 49">
              <a:extLst>
                <a:ext uri="{FF2B5EF4-FFF2-40B4-BE49-F238E27FC236}">
                  <a16:creationId xmlns:a16="http://schemas.microsoft.com/office/drawing/2014/main" id="{65980608-BAF0-47A1-8A0B-88D1738A5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485"/>
              <a:ext cx="139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9" name="Line 50">
              <a:extLst>
                <a:ext uri="{FF2B5EF4-FFF2-40B4-BE49-F238E27FC236}">
                  <a16:creationId xmlns:a16="http://schemas.microsoft.com/office/drawing/2014/main" id="{A933E0B8-7D76-40FF-BD65-A99F00669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653"/>
              <a:ext cx="139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" name="Line 51">
              <a:extLst>
                <a:ext uri="{FF2B5EF4-FFF2-40B4-BE49-F238E27FC236}">
                  <a16:creationId xmlns:a16="http://schemas.microsoft.com/office/drawing/2014/main" id="{D0D9A799-31A1-4E8A-BE3B-54F83E659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829"/>
              <a:ext cx="139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1" name="Oval 52">
              <a:extLst>
                <a:ext uri="{FF2B5EF4-FFF2-40B4-BE49-F238E27FC236}">
                  <a16:creationId xmlns:a16="http://schemas.microsoft.com/office/drawing/2014/main" id="{F3D9FFF6-FF68-4DC1-B1E6-154F78D27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128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2" name="Line 53">
              <a:extLst>
                <a:ext uri="{FF2B5EF4-FFF2-40B4-BE49-F238E27FC236}">
                  <a16:creationId xmlns:a16="http://schemas.microsoft.com/office/drawing/2014/main" id="{F926D0B7-6135-41B4-B1CA-9D0A925C22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134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3" name="Oval 54">
              <a:extLst>
                <a:ext uri="{FF2B5EF4-FFF2-40B4-BE49-F238E27FC236}">
                  <a16:creationId xmlns:a16="http://schemas.microsoft.com/office/drawing/2014/main" id="{B3936040-B5B9-4029-92A6-96D51DD2D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" y="128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4" name="Line 55">
              <a:extLst>
                <a:ext uri="{FF2B5EF4-FFF2-40B4-BE49-F238E27FC236}">
                  <a16:creationId xmlns:a16="http://schemas.microsoft.com/office/drawing/2014/main" id="{184A17D8-C831-4842-AA4D-B3E81E12F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56" y="134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Oval 56">
              <a:extLst>
                <a:ext uri="{FF2B5EF4-FFF2-40B4-BE49-F238E27FC236}">
                  <a16:creationId xmlns:a16="http://schemas.microsoft.com/office/drawing/2014/main" id="{E1AFD2D8-07FA-45A2-BFBC-66447B3A2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" y="128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6" name="Line 57">
              <a:extLst>
                <a:ext uri="{FF2B5EF4-FFF2-40B4-BE49-F238E27FC236}">
                  <a16:creationId xmlns:a16="http://schemas.microsoft.com/office/drawing/2014/main" id="{4F319CAA-F5CB-45AE-8671-4CFEDB59E0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0" y="134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7" name="Oval 58">
              <a:extLst>
                <a:ext uri="{FF2B5EF4-FFF2-40B4-BE49-F238E27FC236}">
                  <a16:creationId xmlns:a16="http://schemas.microsoft.com/office/drawing/2014/main" id="{78A87F71-F7F9-461B-BA40-6DE0B06AF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" y="128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8" name="Line 59">
              <a:extLst>
                <a:ext uri="{FF2B5EF4-FFF2-40B4-BE49-F238E27FC236}">
                  <a16:creationId xmlns:a16="http://schemas.microsoft.com/office/drawing/2014/main" id="{E218DE8C-0B30-4676-BE8D-8FF2A64F26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2" y="134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9" name="Oval 60">
              <a:extLst>
                <a:ext uri="{FF2B5EF4-FFF2-40B4-BE49-F238E27FC236}">
                  <a16:creationId xmlns:a16="http://schemas.microsoft.com/office/drawing/2014/main" id="{BF3EC4A8-F481-4345-8C7B-DA2B197D6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6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0" name="Line 61">
              <a:extLst>
                <a:ext uri="{FF2B5EF4-FFF2-40B4-BE49-F238E27FC236}">
                  <a16:creationId xmlns:a16="http://schemas.microsoft.com/office/drawing/2014/main" id="{0D948A1F-5C4F-4F45-9BCE-42F40F580F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8" y="152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1" name="Oval 62">
              <a:extLst>
                <a:ext uri="{FF2B5EF4-FFF2-40B4-BE49-F238E27FC236}">
                  <a16:creationId xmlns:a16="http://schemas.microsoft.com/office/drawing/2014/main" id="{87B478C8-3432-413C-836B-83F8E0982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164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2" name="Line 63">
              <a:extLst>
                <a:ext uri="{FF2B5EF4-FFF2-40B4-BE49-F238E27FC236}">
                  <a16:creationId xmlns:a16="http://schemas.microsoft.com/office/drawing/2014/main" id="{EF8371A6-3609-47DB-9EC3-BC58AB6BB4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4" y="170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3" name="Oval 64">
              <a:extLst>
                <a:ext uri="{FF2B5EF4-FFF2-40B4-BE49-F238E27FC236}">
                  <a16:creationId xmlns:a16="http://schemas.microsoft.com/office/drawing/2014/main" id="{863CD869-9524-497D-8BDB-AE5775A3D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82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4" name="Line 65">
              <a:extLst>
                <a:ext uri="{FF2B5EF4-FFF2-40B4-BE49-F238E27FC236}">
                  <a16:creationId xmlns:a16="http://schemas.microsoft.com/office/drawing/2014/main" id="{408720D4-5BB5-489B-A2F8-353D74FC62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0" y="188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5" name="Oval 66">
              <a:extLst>
                <a:ext uri="{FF2B5EF4-FFF2-40B4-BE49-F238E27FC236}">
                  <a16:creationId xmlns:a16="http://schemas.microsoft.com/office/drawing/2014/main" id="{2D99479E-E9DA-44CE-A75D-3050FEC4F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473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6" name="Line 67">
              <a:extLst>
                <a:ext uri="{FF2B5EF4-FFF2-40B4-BE49-F238E27FC236}">
                  <a16:creationId xmlns:a16="http://schemas.microsoft.com/office/drawing/2014/main" id="{FEB5A2FE-7F38-4D76-9D63-1C4CB0B368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0" y="1525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7" name="Oval 68">
              <a:extLst>
                <a:ext uri="{FF2B5EF4-FFF2-40B4-BE49-F238E27FC236}">
                  <a16:creationId xmlns:a16="http://schemas.microsoft.com/office/drawing/2014/main" id="{91F13E0A-9DDE-464F-8992-E1B4A8BEA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8" y="1473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8" name="Line 69">
              <a:extLst>
                <a:ext uri="{FF2B5EF4-FFF2-40B4-BE49-F238E27FC236}">
                  <a16:creationId xmlns:a16="http://schemas.microsoft.com/office/drawing/2014/main" id="{E8E6F93F-3205-4940-99C2-D44E60BA76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6" y="1525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9" name="Oval 70">
              <a:extLst>
                <a:ext uri="{FF2B5EF4-FFF2-40B4-BE49-F238E27FC236}">
                  <a16:creationId xmlns:a16="http://schemas.microsoft.com/office/drawing/2014/main" id="{6332AD4E-3B3A-4A56-B39B-CDF8D641E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64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0" name="Line 71">
              <a:extLst>
                <a:ext uri="{FF2B5EF4-FFF2-40B4-BE49-F238E27FC236}">
                  <a16:creationId xmlns:a16="http://schemas.microsoft.com/office/drawing/2014/main" id="{193E07CB-1F2E-4BE5-A15C-88C19B40B9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2" y="170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1" name="Oval 72">
              <a:extLst>
                <a:ext uri="{FF2B5EF4-FFF2-40B4-BE49-F238E27FC236}">
                  <a16:creationId xmlns:a16="http://schemas.microsoft.com/office/drawing/2014/main" id="{1829371C-7D78-4A3C-A101-40C19B47E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8" y="1825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2" name="Line 73">
              <a:extLst>
                <a:ext uri="{FF2B5EF4-FFF2-40B4-BE49-F238E27FC236}">
                  <a16:creationId xmlns:a16="http://schemas.microsoft.com/office/drawing/2014/main" id="{9E0CA674-364D-4D55-8AD8-6BA5132AD6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6" y="1877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3" name="Oval 74">
              <a:extLst>
                <a:ext uri="{FF2B5EF4-FFF2-40B4-BE49-F238E27FC236}">
                  <a16:creationId xmlns:a16="http://schemas.microsoft.com/office/drawing/2014/main" id="{3B736D08-CDFF-4232-AA89-A00535810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1649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4" name="Line 75">
              <a:extLst>
                <a:ext uri="{FF2B5EF4-FFF2-40B4-BE49-F238E27FC236}">
                  <a16:creationId xmlns:a16="http://schemas.microsoft.com/office/drawing/2014/main" id="{6FC4EB76-E8B9-4F8B-871E-B36B16F4A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0" y="1701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5" name="Oval 76">
              <a:extLst>
                <a:ext uri="{FF2B5EF4-FFF2-40B4-BE49-F238E27FC236}">
                  <a16:creationId xmlns:a16="http://schemas.microsoft.com/office/drawing/2014/main" id="{1613A423-98A7-440E-AAC9-94602A768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" y="1645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6" name="Line 77">
              <a:extLst>
                <a:ext uri="{FF2B5EF4-FFF2-40B4-BE49-F238E27FC236}">
                  <a16:creationId xmlns:a16="http://schemas.microsoft.com/office/drawing/2014/main" id="{BC5D6EB6-97CE-4450-97D9-BA3D836CF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2" y="1697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7" name="Oval 78">
              <a:extLst>
                <a:ext uri="{FF2B5EF4-FFF2-40B4-BE49-F238E27FC236}">
                  <a16:creationId xmlns:a16="http://schemas.microsoft.com/office/drawing/2014/main" id="{1BD7D23C-9460-42B8-9418-AB308F794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821"/>
              <a:ext cx="192" cy="192"/>
            </a:xfrm>
            <a:prstGeom prst="ellipse">
              <a:avLst/>
            </a:prstGeom>
            <a:noFill/>
            <a:ln w="1905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8" name="Line 79">
              <a:extLst>
                <a:ext uri="{FF2B5EF4-FFF2-40B4-BE49-F238E27FC236}">
                  <a16:creationId xmlns:a16="http://schemas.microsoft.com/office/drawing/2014/main" id="{B45E2886-0DA6-4655-A1E1-01E4E063B6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8" y="1873"/>
              <a:ext cx="0" cy="48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9" name="Line 80">
              <a:extLst>
                <a:ext uri="{FF2B5EF4-FFF2-40B4-BE49-F238E27FC236}">
                  <a16:creationId xmlns:a16="http://schemas.microsoft.com/office/drawing/2014/main" id="{AAE3C875-BCD4-42A4-A969-5B91001289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0" y="1045"/>
              <a:ext cx="0" cy="33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0" name="Text Box 82">
              <a:extLst>
                <a:ext uri="{FF2B5EF4-FFF2-40B4-BE49-F238E27FC236}">
                  <a16:creationId xmlns:a16="http://schemas.microsoft.com/office/drawing/2014/main" id="{403E6392-2EB2-4568-8F0D-E32A9249E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6" y="2039"/>
              <a:ext cx="6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vortex</a:t>
              </a:r>
            </a:p>
          </p:txBody>
        </p:sp>
        <p:sp>
          <p:nvSpPr>
            <p:cNvPr id="71" name="Line 83">
              <a:extLst>
                <a:ext uri="{FF2B5EF4-FFF2-40B4-BE49-F238E27FC236}">
                  <a16:creationId xmlns:a16="http://schemas.microsoft.com/office/drawing/2014/main" id="{7BCB3949-0924-4583-BAED-396213F710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48" y="1969"/>
              <a:ext cx="96" cy="24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2" name="Text Box 84">
              <a:extLst>
                <a:ext uri="{FF2B5EF4-FFF2-40B4-BE49-F238E27FC236}">
                  <a16:creationId xmlns:a16="http://schemas.microsoft.com/office/drawing/2014/main" id="{93A56CB7-632D-4904-9879-695BE4223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2" y="1084"/>
              <a:ext cx="56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Lorentz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Force</a:t>
              </a:r>
            </a:p>
          </p:txBody>
        </p:sp>
        <p:sp>
          <p:nvSpPr>
            <p:cNvPr id="73" name="Text Box 85">
              <a:extLst>
                <a:ext uri="{FF2B5EF4-FFF2-40B4-BE49-F238E27FC236}">
                  <a16:creationId xmlns:a16="http://schemas.microsoft.com/office/drawing/2014/main" id="{ED745A45-23A0-4E8D-956F-903BE9899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2938"/>
              <a:ext cx="138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Moving vortices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create a longitudinal voltage</a:t>
              </a:r>
            </a:p>
          </p:txBody>
        </p:sp>
        <p:sp>
          <p:nvSpPr>
            <p:cNvPr id="74" name="Rectangle 86">
              <a:extLst>
                <a:ext uri="{FF2B5EF4-FFF2-40B4-BE49-F238E27FC236}">
                  <a16:creationId xmlns:a16="http://schemas.microsoft.com/office/drawing/2014/main" id="{3077A21E-84F3-4084-B781-4D9C9333F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6" y="3261"/>
              <a:ext cx="1536" cy="240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5" name="Oval 87">
              <a:extLst>
                <a:ext uri="{FF2B5EF4-FFF2-40B4-BE49-F238E27FC236}">
                  <a16:creationId xmlns:a16="http://schemas.microsoft.com/office/drawing/2014/main" id="{3A0C9F93-AE2C-4A7A-B918-E39A4972D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3405"/>
              <a:ext cx="96" cy="96"/>
            </a:xfrm>
            <a:prstGeom prst="ellipse">
              <a:avLst/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6" name="Line 88">
              <a:extLst>
                <a:ext uri="{FF2B5EF4-FFF2-40B4-BE49-F238E27FC236}">
                  <a16:creationId xmlns:a16="http://schemas.microsoft.com/office/drawing/2014/main" id="{A39EEC91-C338-4282-95D9-E2A39B9457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72" y="3261"/>
              <a:ext cx="0" cy="19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7" name="Oval 89">
              <a:extLst>
                <a:ext uri="{FF2B5EF4-FFF2-40B4-BE49-F238E27FC236}">
                  <a16:creationId xmlns:a16="http://schemas.microsoft.com/office/drawing/2014/main" id="{1FCE4C66-DE9A-4CB5-9E08-5BB3F0165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549"/>
              <a:ext cx="432" cy="384"/>
            </a:xfrm>
            <a:prstGeom prst="ellipse">
              <a:avLst/>
            </a:prstGeom>
            <a:solidFill>
              <a:sysClr val="window" lastClr="FFFFFF"/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V&gt;0</a:t>
              </a:r>
            </a:p>
          </p:txBody>
        </p:sp>
        <p:sp>
          <p:nvSpPr>
            <p:cNvPr id="78" name="Line 90">
              <a:extLst>
                <a:ext uri="{FF2B5EF4-FFF2-40B4-BE49-F238E27FC236}">
                  <a16:creationId xmlns:a16="http://schemas.microsoft.com/office/drawing/2014/main" id="{88BC40DE-C0C1-4A12-A6EB-D749599A7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8" y="3381"/>
              <a:ext cx="288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9" name="Line 91">
              <a:extLst>
                <a:ext uri="{FF2B5EF4-FFF2-40B4-BE49-F238E27FC236}">
                  <a16:creationId xmlns:a16="http://schemas.microsoft.com/office/drawing/2014/main" id="{7FB56F6B-A839-425C-87B9-50C246A3EE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3389"/>
              <a:ext cx="288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0" name="Text Box 92">
              <a:extLst>
                <a:ext uri="{FF2B5EF4-FFF2-40B4-BE49-F238E27FC236}">
                  <a16:creationId xmlns:a16="http://schemas.microsoft.com/office/drawing/2014/main" id="{6976C41D-D361-43CB-B12D-19F3C5315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2" y="3229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81" name="Line 93">
              <a:extLst>
                <a:ext uri="{FF2B5EF4-FFF2-40B4-BE49-F238E27FC236}">
                  <a16:creationId xmlns:a16="http://schemas.microsoft.com/office/drawing/2014/main" id="{04BC5BDC-3569-4C43-921E-439F320625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4" y="3741"/>
              <a:ext cx="432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2" name="Line 94">
              <a:extLst>
                <a:ext uri="{FF2B5EF4-FFF2-40B4-BE49-F238E27FC236}">
                  <a16:creationId xmlns:a16="http://schemas.microsoft.com/office/drawing/2014/main" id="{18EBFAE4-B36B-4B9D-9BAA-C2075572CB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4" y="3501"/>
              <a:ext cx="0" cy="24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3" name="Line 95">
              <a:extLst>
                <a:ext uri="{FF2B5EF4-FFF2-40B4-BE49-F238E27FC236}">
                  <a16:creationId xmlns:a16="http://schemas.microsoft.com/office/drawing/2014/main" id="{E41819D8-714E-49E1-9658-E2679741A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48" y="3741"/>
              <a:ext cx="432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4" name="Line 96">
              <a:extLst>
                <a:ext uri="{FF2B5EF4-FFF2-40B4-BE49-F238E27FC236}">
                  <a16:creationId xmlns:a16="http://schemas.microsoft.com/office/drawing/2014/main" id="{94891DA1-F5CE-46F8-A837-E53F11DCD8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0" y="3501"/>
              <a:ext cx="0" cy="24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aphicFrame>
          <p:nvGraphicFramePr>
            <p:cNvPr id="85" name="Object 1024">
              <a:extLst>
                <a:ext uri="{FF2B5EF4-FFF2-40B4-BE49-F238E27FC236}">
                  <a16:creationId xmlns:a16="http://schemas.microsoft.com/office/drawing/2014/main" id="{2EA39025-30A2-4567-BC58-CC6710A1B5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21" y="864"/>
            <a:ext cx="823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4" name="Equation" r:id="rId3" imgW="749160" imgH="253800" progId="Equation.3">
                    <p:embed/>
                  </p:oleObj>
                </mc:Choice>
                <mc:Fallback>
                  <p:oleObj name="Equation" r:id="rId3" imgW="749160" imgH="253800" progId="Equation.3">
                    <p:embed/>
                    <p:pic>
                      <p:nvPicPr>
                        <p:cNvPr id="54272" name="Object 1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1" y="864"/>
                          <a:ext cx="823" cy="2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Object 1025">
              <a:extLst>
                <a:ext uri="{FF2B5EF4-FFF2-40B4-BE49-F238E27FC236}">
                  <a16:creationId xmlns:a16="http://schemas.microsoft.com/office/drawing/2014/main" id="{682CECF5-12C7-4CA7-8BB8-874FC441D9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67" y="1489"/>
            <a:ext cx="197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5" name="Equation" r:id="rId5" imgW="139680" imgH="215640" progId="Equation.3">
                    <p:embed/>
                  </p:oleObj>
                </mc:Choice>
                <mc:Fallback>
                  <p:oleObj name="Equation" r:id="rId5" imgW="139680" imgH="215640" progId="Equation.3">
                    <p:embed/>
                    <p:pic>
                      <p:nvPicPr>
                        <p:cNvPr id="54273" name="Object 10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67" y="1489"/>
                          <a:ext cx="197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1026">
              <a:extLst>
                <a:ext uri="{FF2B5EF4-FFF2-40B4-BE49-F238E27FC236}">
                  <a16:creationId xmlns:a16="http://schemas.microsoft.com/office/drawing/2014/main" id="{8EC846E9-DEED-4E44-81B3-99DD580801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32" y="2592"/>
            <a:ext cx="1075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6" name="Equation" r:id="rId7" imgW="977760" imgH="266400" progId="Equation.3">
                    <p:embed/>
                  </p:oleObj>
                </mc:Choice>
                <mc:Fallback>
                  <p:oleObj name="Equation" r:id="rId7" imgW="977760" imgH="266400" progId="Equation.3">
                    <p:embed/>
                    <p:pic>
                      <p:nvPicPr>
                        <p:cNvPr id="54274" name="Object 10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592"/>
                          <a:ext cx="1075" cy="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" name="Text Box 102">
              <a:extLst>
                <a:ext uri="{FF2B5EF4-FFF2-40B4-BE49-F238E27FC236}">
                  <a16:creationId xmlns:a16="http://schemas.microsoft.com/office/drawing/2014/main" id="{C51DB54D-4AD1-4010-B444-E979FFB5F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8" y="2304"/>
              <a:ext cx="121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Vortices also experience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a viscous drag force:</a:t>
              </a:r>
            </a:p>
          </p:txBody>
        </p:sp>
      </p:grpSp>
      <p:graphicFrame>
        <p:nvGraphicFramePr>
          <p:cNvPr id="103" name="Object 1027">
            <a:extLst>
              <a:ext uri="{FF2B5EF4-FFF2-40B4-BE49-F238E27FC236}">
                <a16:creationId xmlns:a16="http://schemas.microsoft.com/office/drawing/2014/main" id="{B8764E37-A0B6-4A49-A839-6CD9428424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27708"/>
              </p:ext>
            </p:extLst>
          </p:nvPr>
        </p:nvGraphicFramePr>
        <p:xfrm>
          <a:off x="3384224" y="5295167"/>
          <a:ext cx="92456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9" imgW="558720" imgH="241200" progId="Equation.3">
                  <p:embed/>
                </p:oleObj>
              </mc:Choice>
              <mc:Fallback>
                <p:oleObj name="Equation" r:id="rId9" imgW="558720" imgH="241200" progId="Equation.3">
                  <p:embed/>
                  <p:pic>
                    <p:nvPicPr>
                      <p:cNvPr id="54275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224" y="5295167"/>
                        <a:ext cx="924560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14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FE1338-07E7-43A7-A684-80F12F4B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367C92-05CC-4D45-83C9-0CBF423C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BC77BAE-0294-41E4-8A91-EC1B65040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90" y="652885"/>
            <a:ext cx="2001375" cy="222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irst image of Vortex lattice">
            <a:extLst>
              <a:ext uri="{FF2B5EF4-FFF2-40B4-BE49-F238E27FC236}">
                <a16:creationId xmlns:a16="http://schemas.microsoft.com/office/drawing/2014/main" id="{862C007A-2217-4A3B-B1EA-30EC3F2A2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80" y="691290"/>
            <a:ext cx="2073870" cy="20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FAEDE8-56CE-4BFC-BECD-DBCB057A28CF}"/>
              </a:ext>
            </a:extLst>
          </p:cNvPr>
          <p:cNvSpPr/>
          <p:nvPr/>
        </p:nvSpPr>
        <p:spPr>
          <a:xfrm>
            <a:off x="1684660" y="28419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Bitter Decoration Pb- 4 at % In rod, 1.1 K, 195 G,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Essmann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 al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5"/>
              </a:rPr>
              <a:t>Phys. Lett. 24A, 526 (1967)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B8060-C090-4B84-923A-0AC12843278C}"/>
              </a:ext>
            </a:extLst>
          </p:cNvPr>
          <p:cNvSpPr txBox="1"/>
          <p:nvPr/>
        </p:nvSpPr>
        <p:spPr>
          <a:xfrm>
            <a:off x="2836810" y="0"/>
            <a:ext cx="6280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Magnetic flux vortices in Type II superconductors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C8DF54-126B-46EE-81D8-6F3F4E3D5A06}"/>
              </a:ext>
            </a:extLst>
          </p:cNvPr>
          <p:cNvCxnSpPr/>
          <p:nvPr/>
        </p:nvCxnSpPr>
        <p:spPr>
          <a:xfrm>
            <a:off x="7138170" y="1536200"/>
            <a:ext cx="998530" cy="26883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C255AA-AF53-49FA-A7B1-FAB7678A44F2}"/>
              </a:ext>
            </a:extLst>
          </p:cNvPr>
          <p:cNvSpPr txBox="1"/>
          <p:nvPr/>
        </p:nvSpPr>
        <p:spPr>
          <a:xfrm>
            <a:off x="5064300" y="806505"/>
            <a:ext cx="215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each spot is one end of a vortex tube with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one flux quantum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magnetic flux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EC3A9B-7F78-4B7F-8031-F33F0CB5432F}"/>
              </a:ext>
            </a:extLst>
          </p:cNvPr>
          <p:cNvSpPr/>
          <p:nvPr/>
        </p:nvSpPr>
        <p:spPr>
          <a:xfrm>
            <a:off x="1423257" y="4608600"/>
            <a:ext cx="4332334" cy="1344175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81F41-DF85-4E47-8378-B746A9B065BC}"/>
              </a:ext>
            </a:extLst>
          </p:cNvPr>
          <p:cNvSpPr txBox="1"/>
          <p:nvPr/>
        </p:nvSpPr>
        <p:spPr>
          <a:xfrm>
            <a:off x="1646255" y="506946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5230A-B3B6-48C4-9FCE-EC0FCE6BF45B}"/>
              </a:ext>
            </a:extLst>
          </p:cNvPr>
          <p:cNvSpPr txBox="1"/>
          <p:nvPr/>
        </p:nvSpPr>
        <p:spPr>
          <a:xfrm>
            <a:off x="1569445" y="606799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E76DD9-7FD4-4610-B3FF-485499C037A4}"/>
              </a:ext>
            </a:extLst>
          </p:cNvPr>
          <p:cNvSpPr/>
          <p:nvPr/>
        </p:nvSpPr>
        <p:spPr>
          <a:xfrm>
            <a:off x="2229761" y="4608600"/>
            <a:ext cx="460860" cy="1344175"/>
          </a:xfrm>
          <a:prstGeom prst="rect">
            <a:avLst/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633E86-13FB-4C8A-87F4-597E9FA57622}"/>
              </a:ext>
            </a:extLst>
          </p:cNvPr>
          <p:cNvSpPr/>
          <p:nvPr/>
        </p:nvSpPr>
        <p:spPr>
          <a:xfrm>
            <a:off x="3612341" y="4608600"/>
            <a:ext cx="460860" cy="1344175"/>
          </a:xfrm>
          <a:prstGeom prst="rect">
            <a:avLst/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6A431-9E76-4067-A39F-1811798029E8}"/>
              </a:ext>
            </a:extLst>
          </p:cNvPr>
          <p:cNvSpPr/>
          <p:nvPr/>
        </p:nvSpPr>
        <p:spPr>
          <a:xfrm>
            <a:off x="4994921" y="4608600"/>
            <a:ext cx="460860" cy="1344175"/>
          </a:xfrm>
          <a:prstGeom prst="rect">
            <a:avLst/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B4AA16-68F0-4A60-BDD6-36F81BF75444}"/>
              </a:ext>
            </a:extLst>
          </p:cNvPr>
          <p:cNvGrpSpPr/>
          <p:nvPr/>
        </p:nvGrpSpPr>
        <p:grpSpPr>
          <a:xfrm>
            <a:off x="1847516" y="3840500"/>
            <a:ext cx="1201090" cy="2790827"/>
            <a:chOff x="1076136" y="3803223"/>
            <a:chExt cx="1201090" cy="2790827"/>
          </a:xfrm>
        </p:grpSpPr>
        <p:sp>
          <p:nvSpPr>
            <p:cNvPr id="17" name="Freeform 257">
              <a:extLst>
                <a:ext uri="{FF2B5EF4-FFF2-40B4-BE49-F238E27FC236}">
                  <a16:creationId xmlns:a16="http://schemas.microsoft.com/office/drawing/2014/main" id="{25DB4E30-BF6E-444B-B0A1-0EC53DBF6EF7}"/>
                </a:ext>
              </a:extLst>
            </p:cNvPr>
            <p:cNvSpPr/>
            <p:nvPr/>
          </p:nvSpPr>
          <p:spPr>
            <a:xfrm>
              <a:off x="1076136" y="3805238"/>
              <a:ext cx="470883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53085"/>
                <a:gd name="connsiteY0" fmla="*/ 2781300 h 2781300"/>
                <a:gd name="connsiteX1" fmla="*/ 109726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70883"/>
                <a:gd name="connsiteY0" fmla="*/ 2781300 h 2781300"/>
                <a:gd name="connsiteX1" fmla="*/ 109726 w 470883"/>
                <a:gd name="connsiteY1" fmla="*/ 2476500 h 2781300"/>
                <a:gd name="connsiteX2" fmla="*/ 447864 w 470883"/>
                <a:gd name="connsiteY2" fmla="*/ 2095500 h 2781300"/>
                <a:gd name="connsiteX3" fmla="*/ 438339 w 470883"/>
                <a:gd name="connsiteY3" fmla="*/ 762000 h 2781300"/>
                <a:gd name="connsiteX4" fmla="*/ 276414 w 470883"/>
                <a:gd name="connsiteY4" fmla="*/ 585787 h 2781300"/>
                <a:gd name="connsiteX5" fmla="*/ 43052 w 470883"/>
                <a:gd name="connsiteY5" fmla="*/ 423862 h 2781300"/>
                <a:gd name="connsiteX6" fmla="*/ 189 w 470883"/>
                <a:gd name="connsiteY6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883" h="2781300">
                  <a:moveTo>
                    <a:pt x="9714" y="2781300"/>
                  </a:moveTo>
                  <a:cubicBezTo>
                    <a:pt x="8921" y="2666603"/>
                    <a:pt x="36701" y="2590800"/>
                    <a:pt x="109726" y="2476500"/>
                  </a:cubicBezTo>
                  <a:cubicBezTo>
                    <a:pt x="182751" y="2362200"/>
                    <a:pt x="393095" y="2381250"/>
                    <a:pt x="447864" y="2095500"/>
                  </a:cubicBezTo>
                  <a:cubicBezTo>
                    <a:pt x="502633" y="1809750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258">
              <a:extLst>
                <a:ext uri="{FF2B5EF4-FFF2-40B4-BE49-F238E27FC236}">
                  <a16:creationId xmlns:a16="http://schemas.microsoft.com/office/drawing/2014/main" id="{3E717244-4941-4404-8BE0-336ECAA4D158}"/>
                </a:ext>
              </a:extLst>
            </p:cNvPr>
            <p:cNvSpPr/>
            <p:nvPr/>
          </p:nvSpPr>
          <p:spPr>
            <a:xfrm>
              <a:off x="1345980" y="3803223"/>
              <a:ext cx="272251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95989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085"/>
                <a:gd name="connsiteY0" fmla="*/ 2781300 h 2781300"/>
                <a:gd name="connsiteX1" fmla="*/ 95989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085"/>
                <a:gd name="connsiteY0" fmla="*/ 2781300 h 2781300"/>
                <a:gd name="connsiteX1" fmla="*/ 87722 w 453085"/>
                <a:gd name="connsiteY1" fmla="*/ 2500313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1594"/>
                <a:gd name="connsiteY0" fmla="*/ 2781300 h 2781300"/>
                <a:gd name="connsiteX1" fmla="*/ 87722 w 451594"/>
                <a:gd name="connsiteY1" fmla="*/ 2500313 h 2781300"/>
                <a:gd name="connsiteX2" fmla="*/ 373630 w 451594"/>
                <a:gd name="connsiteY2" fmla="*/ 2352675 h 2781300"/>
                <a:gd name="connsiteX3" fmla="*/ 447864 w 451594"/>
                <a:gd name="connsiteY3" fmla="*/ 2095500 h 2781300"/>
                <a:gd name="connsiteX4" fmla="*/ 438339 w 451594"/>
                <a:gd name="connsiteY4" fmla="*/ 762000 h 2781300"/>
                <a:gd name="connsiteX5" fmla="*/ 276414 w 451594"/>
                <a:gd name="connsiteY5" fmla="*/ 585787 h 2781300"/>
                <a:gd name="connsiteX6" fmla="*/ 43052 w 451594"/>
                <a:gd name="connsiteY6" fmla="*/ 423862 h 2781300"/>
                <a:gd name="connsiteX7" fmla="*/ 189 w 451594"/>
                <a:gd name="connsiteY7" fmla="*/ 0 h 2781300"/>
                <a:gd name="connsiteX0" fmla="*/ 6052 w 451596"/>
                <a:gd name="connsiteY0" fmla="*/ 2781300 h 2781300"/>
                <a:gd name="connsiteX1" fmla="*/ 87722 w 451596"/>
                <a:gd name="connsiteY1" fmla="*/ 2500313 h 2781300"/>
                <a:gd name="connsiteX2" fmla="*/ 373630 w 451596"/>
                <a:gd name="connsiteY2" fmla="*/ 2352675 h 2781300"/>
                <a:gd name="connsiteX3" fmla="*/ 447864 w 451596"/>
                <a:gd name="connsiteY3" fmla="*/ 2095500 h 2781300"/>
                <a:gd name="connsiteX4" fmla="*/ 438339 w 451596"/>
                <a:gd name="connsiteY4" fmla="*/ 762000 h 2781300"/>
                <a:gd name="connsiteX5" fmla="*/ 276414 w 451596"/>
                <a:gd name="connsiteY5" fmla="*/ 585787 h 2781300"/>
                <a:gd name="connsiteX6" fmla="*/ 43052 w 451596"/>
                <a:gd name="connsiteY6" fmla="*/ 423862 h 2781300"/>
                <a:gd name="connsiteX7" fmla="*/ 189 w 451596"/>
                <a:gd name="connsiteY7" fmla="*/ 0 h 2781300"/>
                <a:gd name="connsiteX0" fmla="*/ 6052 w 472508"/>
                <a:gd name="connsiteY0" fmla="*/ 2781300 h 2781300"/>
                <a:gd name="connsiteX1" fmla="*/ 87722 w 472508"/>
                <a:gd name="connsiteY1" fmla="*/ 2500313 h 2781300"/>
                <a:gd name="connsiteX2" fmla="*/ 447864 w 472508"/>
                <a:gd name="connsiteY2" fmla="*/ 2095500 h 2781300"/>
                <a:gd name="connsiteX3" fmla="*/ 438339 w 472508"/>
                <a:gd name="connsiteY3" fmla="*/ 762000 h 2781300"/>
                <a:gd name="connsiteX4" fmla="*/ 276414 w 472508"/>
                <a:gd name="connsiteY4" fmla="*/ 585787 h 2781300"/>
                <a:gd name="connsiteX5" fmla="*/ 43052 w 472508"/>
                <a:gd name="connsiteY5" fmla="*/ 423862 h 2781300"/>
                <a:gd name="connsiteX6" fmla="*/ 189 w 472508"/>
                <a:gd name="connsiteY6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08" h="2781300">
                  <a:moveTo>
                    <a:pt x="6052" y="2781300"/>
                  </a:moveTo>
                  <a:cubicBezTo>
                    <a:pt x="5259" y="2666603"/>
                    <a:pt x="14087" y="2614613"/>
                    <a:pt x="87722" y="2500313"/>
                  </a:cubicBezTo>
                  <a:cubicBezTo>
                    <a:pt x="161357" y="2386013"/>
                    <a:pt x="389428" y="2385219"/>
                    <a:pt x="447864" y="2095500"/>
                  </a:cubicBezTo>
                  <a:cubicBezTo>
                    <a:pt x="506300" y="1805781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259">
              <a:extLst>
                <a:ext uri="{FF2B5EF4-FFF2-40B4-BE49-F238E27FC236}">
                  <a16:creationId xmlns:a16="http://schemas.microsoft.com/office/drawing/2014/main" id="{EC47A2F9-4278-41D3-98FC-57A1AECCF709}"/>
                </a:ext>
              </a:extLst>
            </p:cNvPr>
            <p:cNvSpPr/>
            <p:nvPr/>
          </p:nvSpPr>
          <p:spPr>
            <a:xfrm>
              <a:off x="1585936" y="3812749"/>
              <a:ext cx="67815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2840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12552 w 522797"/>
                <a:gd name="connsiteY0" fmla="*/ 2781300 h 2781300"/>
                <a:gd name="connsiteX1" fmla="*/ 9094 w 522797"/>
                <a:gd name="connsiteY1" fmla="*/ 2486025 h 2781300"/>
                <a:gd name="connsiteX2" fmla="*/ 393750 w 522797"/>
                <a:gd name="connsiteY2" fmla="*/ 2347912 h 2781300"/>
                <a:gd name="connsiteX3" fmla="*/ 517576 w 522797"/>
                <a:gd name="connsiteY3" fmla="*/ 2095500 h 2781300"/>
                <a:gd name="connsiteX4" fmla="*/ 508051 w 522797"/>
                <a:gd name="connsiteY4" fmla="*/ 762000 h 2781300"/>
                <a:gd name="connsiteX5" fmla="*/ 346126 w 522797"/>
                <a:gd name="connsiteY5" fmla="*/ 585787 h 2781300"/>
                <a:gd name="connsiteX6" fmla="*/ 112764 w 522797"/>
                <a:gd name="connsiteY6" fmla="*/ 423862 h 2781300"/>
                <a:gd name="connsiteX7" fmla="*/ 69901 w 522797"/>
                <a:gd name="connsiteY7" fmla="*/ 0 h 2781300"/>
                <a:gd name="connsiteX0" fmla="*/ 42840 w 453085"/>
                <a:gd name="connsiteY0" fmla="*/ 2781300 h 2781300"/>
                <a:gd name="connsiteX1" fmla="*/ 130296 w 453085"/>
                <a:gd name="connsiteY1" fmla="*/ 2486025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085" h="2781300">
                  <a:moveTo>
                    <a:pt x="42840" y="2781300"/>
                  </a:moveTo>
                  <a:cubicBezTo>
                    <a:pt x="42047" y="2666603"/>
                    <a:pt x="83430" y="2558256"/>
                    <a:pt x="130296" y="2486025"/>
                  </a:cubicBezTo>
                  <a:cubicBezTo>
                    <a:pt x="177162" y="2413794"/>
                    <a:pt x="272444" y="2411412"/>
                    <a:pt x="324038" y="2347912"/>
                  </a:cubicBezTo>
                  <a:cubicBezTo>
                    <a:pt x="385158" y="2289175"/>
                    <a:pt x="433577" y="2264569"/>
                    <a:pt x="447864" y="2095500"/>
                  </a:cubicBezTo>
                  <a:cubicBezTo>
                    <a:pt x="462151" y="1926431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60">
              <a:extLst>
                <a:ext uri="{FF2B5EF4-FFF2-40B4-BE49-F238E27FC236}">
                  <a16:creationId xmlns:a16="http://schemas.microsoft.com/office/drawing/2014/main" id="{7E9F350C-9A77-43EA-8CAE-8D7EE12E9227}"/>
                </a:ext>
              </a:extLst>
            </p:cNvPr>
            <p:cNvSpPr/>
            <p:nvPr/>
          </p:nvSpPr>
          <p:spPr>
            <a:xfrm flipH="1">
              <a:off x="1710677" y="3817512"/>
              <a:ext cx="86701" cy="2776538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0 w 511430"/>
                <a:gd name="connsiteY0" fmla="*/ 2776538 h 2776538"/>
                <a:gd name="connsiteX1" fmla="*/ 220459 w 511430"/>
                <a:gd name="connsiteY1" fmla="*/ 2476500 h 2776538"/>
                <a:gd name="connsiteX2" fmla="*/ 382383 w 511430"/>
                <a:gd name="connsiteY2" fmla="*/ 2347912 h 2776538"/>
                <a:gd name="connsiteX3" fmla="*/ 506209 w 511430"/>
                <a:gd name="connsiteY3" fmla="*/ 2095500 h 2776538"/>
                <a:gd name="connsiteX4" fmla="*/ 496684 w 511430"/>
                <a:gd name="connsiteY4" fmla="*/ 762000 h 2776538"/>
                <a:gd name="connsiteX5" fmla="*/ 334759 w 511430"/>
                <a:gd name="connsiteY5" fmla="*/ 585787 h 2776538"/>
                <a:gd name="connsiteX6" fmla="*/ 101397 w 511430"/>
                <a:gd name="connsiteY6" fmla="*/ 423862 h 2776538"/>
                <a:gd name="connsiteX7" fmla="*/ 58534 w 511430"/>
                <a:gd name="connsiteY7" fmla="*/ 0 h 277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430" h="2776538">
                  <a:moveTo>
                    <a:pt x="0" y="2776538"/>
                  </a:moveTo>
                  <a:cubicBezTo>
                    <a:pt x="-793" y="2661841"/>
                    <a:pt x="156729" y="2547938"/>
                    <a:pt x="220459" y="2476500"/>
                  </a:cubicBezTo>
                  <a:cubicBezTo>
                    <a:pt x="284190" y="2405062"/>
                    <a:pt x="330789" y="2411412"/>
                    <a:pt x="382383" y="2347912"/>
                  </a:cubicBezTo>
                  <a:cubicBezTo>
                    <a:pt x="443503" y="2289175"/>
                    <a:pt x="491922" y="2264569"/>
                    <a:pt x="506209" y="2095500"/>
                  </a:cubicBezTo>
                  <a:cubicBezTo>
                    <a:pt x="520496" y="1926431"/>
                    <a:pt x="501447" y="846932"/>
                    <a:pt x="496684" y="762000"/>
                  </a:cubicBezTo>
                  <a:cubicBezTo>
                    <a:pt x="491921" y="677068"/>
                    <a:pt x="419690" y="627856"/>
                    <a:pt x="334759" y="585787"/>
                  </a:cubicBezTo>
                  <a:cubicBezTo>
                    <a:pt x="249828" y="543718"/>
                    <a:pt x="137910" y="521493"/>
                    <a:pt x="101397" y="423862"/>
                  </a:cubicBezTo>
                  <a:cubicBezTo>
                    <a:pt x="64884" y="326231"/>
                    <a:pt x="56946" y="163115"/>
                    <a:pt x="58534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61">
              <a:extLst>
                <a:ext uri="{FF2B5EF4-FFF2-40B4-BE49-F238E27FC236}">
                  <a16:creationId xmlns:a16="http://schemas.microsoft.com/office/drawing/2014/main" id="{D806AFAF-86D8-4879-9143-1760CF6A63B3}"/>
                </a:ext>
              </a:extLst>
            </p:cNvPr>
            <p:cNvSpPr/>
            <p:nvPr/>
          </p:nvSpPr>
          <p:spPr>
            <a:xfrm flipH="1">
              <a:off x="1768433" y="3817512"/>
              <a:ext cx="254293" cy="2771469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 w 461824"/>
                <a:gd name="connsiteY0" fmla="*/ 2776470 h 2776470"/>
                <a:gd name="connsiteX1" fmla="*/ 170853 w 461824"/>
                <a:gd name="connsiteY1" fmla="*/ 2476500 h 2776470"/>
                <a:gd name="connsiteX2" fmla="*/ 332777 w 461824"/>
                <a:gd name="connsiteY2" fmla="*/ 2347912 h 2776470"/>
                <a:gd name="connsiteX3" fmla="*/ 456603 w 461824"/>
                <a:gd name="connsiteY3" fmla="*/ 2095500 h 2776470"/>
                <a:gd name="connsiteX4" fmla="*/ 447078 w 461824"/>
                <a:gd name="connsiteY4" fmla="*/ 762000 h 2776470"/>
                <a:gd name="connsiteX5" fmla="*/ 285153 w 461824"/>
                <a:gd name="connsiteY5" fmla="*/ 585787 h 2776470"/>
                <a:gd name="connsiteX6" fmla="*/ 51791 w 461824"/>
                <a:gd name="connsiteY6" fmla="*/ 423862 h 2776470"/>
                <a:gd name="connsiteX7" fmla="*/ 8928 w 461824"/>
                <a:gd name="connsiteY7" fmla="*/ 0 h 2776470"/>
                <a:gd name="connsiteX0" fmla="*/ 0 w 461820"/>
                <a:gd name="connsiteY0" fmla="*/ 2776470 h 2776470"/>
                <a:gd name="connsiteX1" fmla="*/ 84063 w 461820"/>
                <a:gd name="connsiteY1" fmla="*/ 2551849 h 2776470"/>
                <a:gd name="connsiteX2" fmla="*/ 170849 w 461820"/>
                <a:gd name="connsiteY2" fmla="*/ 2476500 h 2776470"/>
                <a:gd name="connsiteX3" fmla="*/ 332773 w 461820"/>
                <a:gd name="connsiteY3" fmla="*/ 2347912 h 2776470"/>
                <a:gd name="connsiteX4" fmla="*/ 456599 w 461820"/>
                <a:gd name="connsiteY4" fmla="*/ 2095500 h 2776470"/>
                <a:gd name="connsiteX5" fmla="*/ 447074 w 461820"/>
                <a:gd name="connsiteY5" fmla="*/ 762000 h 2776470"/>
                <a:gd name="connsiteX6" fmla="*/ 285149 w 461820"/>
                <a:gd name="connsiteY6" fmla="*/ 585787 h 2776470"/>
                <a:gd name="connsiteX7" fmla="*/ 51787 w 461820"/>
                <a:gd name="connsiteY7" fmla="*/ 423862 h 2776470"/>
                <a:gd name="connsiteX8" fmla="*/ 8924 w 461820"/>
                <a:gd name="connsiteY8" fmla="*/ 0 h 2776470"/>
                <a:gd name="connsiteX0" fmla="*/ 0 w 461820"/>
                <a:gd name="connsiteY0" fmla="*/ 2776470 h 2776470"/>
                <a:gd name="connsiteX1" fmla="*/ 84063 w 461820"/>
                <a:gd name="connsiteY1" fmla="*/ 2551849 h 2776470"/>
                <a:gd name="connsiteX2" fmla="*/ 332773 w 461820"/>
                <a:gd name="connsiteY2" fmla="*/ 2347912 h 2776470"/>
                <a:gd name="connsiteX3" fmla="*/ 456599 w 461820"/>
                <a:gd name="connsiteY3" fmla="*/ 2095500 h 2776470"/>
                <a:gd name="connsiteX4" fmla="*/ 447074 w 461820"/>
                <a:gd name="connsiteY4" fmla="*/ 762000 h 2776470"/>
                <a:gd name="connsiteX5" fmla="*/ 285149 w 461820"/>
                <a:gd name="connsiteY5" fmla="*/ 585787 h 2776470"/>
                <a:gd name="connsiteX6" fmla="*/ 51787 w 461820"/>
                <a:gd name="connsiteY6" fmla="*/ 423862 h 2776470"/>
                <a:gd name="connsiteX7" fmla="*/ 8924 w 461820"/>
                <a:gd name="connsiteY7" fmla="*/ 0 h 2776470"/>
                <a:gd name="connsiteX0" fmla="*/ 0 w 461820"/>
                <a:gd name="connsiteY0" fmla="*/ 2810274 h 2810274"/>
                <a:gd name="connsiteX1" fmla="*/ 84063 w 461820"/>
                <a:gd name="connsiteY1" fmla="*/ 2551849 h 2810274"/>
                <a:gd name="connsiteX2" fmla="*/ 332773 w 461820"/>
                <a:gd name="connsiteY2" fmla="*/ 2347912 h 2810274"/>
                <a:gd name="connsiteX3" fmla="*/ 456599 w 461820"/>
                <a:gd name="connsiteY3" fmla="*/ 2095500 h 2810274"/>
                <a:gd name="connsiteX4" fmla="*/ 447074 w 461820"/>
                <a:gd name="connsiteY4" fmla="*/ 762000 h 2810274"/>
                <a:gd name="connsiteX5" fmla="*/ 285149 w 461820"/>
                <a:gd name="connsiteY5" fmla="*/ 585787 h 2810274"/>
                <a:gd name="connsiteX6" fmla="*/ 51787 w 461820"/>
                <a:gd name="connsiteY6" fmla="*/ 423862 h 2810274"/>
                <a:gd name="connsiteX7" fmla="*/ 8924 w 461820"/>
                <a:gd name="connsiteY7" fmla="*/ 0 h 2810274"/>
                <a:gd name="connsiteX0" fmla="*/ 0 w 461820"/>
                <a:gd name="connsiteY0" fmla="*/ 2810274 h 2810274"/>
                <a:gd name="connsiteX1" fmla="*/ 84063 w 461820"/>
                <a:gd name="connsiteY1" fmla="*/ 2551849 h 2810274"/>
                <a:gd name="connsiteX2" fmla="*/ 332773 w 461820"/>
                <a:gd name="connsiteY2" fmla="*/ 2347912 h 2810274"/>
                <a:gd name="connsiteX3" fmla="*/ 456599 w 461820"/>
                <a:gd name="connsiteY3" fmla="*/ 2095500 h 2810274"/>
                <a:gd name="connsiteX4" fmla="*/ 447074 w 461820"/>
                <a:gd name="connsiteY4" fmla="*/ 762000 h 2810274"/>
                <a:gd name="connsiteX5" fmla="*/ 285149 w 461820"/>
                <a:gd name="connsiteY5" fmla="*/ 585787 h 2810274"/>
                <a:gd name="connsiteX6" fmla="*/ 51787 w 461820"/>
                <a:gd name="connsiteY6" fmla="*/ 423862 h 2810274"/>
                <a:gd name="connsiteX7" fmla="*/ 8924 w 461820"/>
                <a:gd name="connsiteY7" fmla="*/ 0 h 28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820" h="2810274">
                  <a:moveTo>
                    <a:pt x="0" y="2810274"/>
                  </a:moveTo>
                  <a:cubicBezTo>
                    <a:pt x="1037" y="2734204"/>
                    <a:pt x="28601" y="2623275"/>
                    <a:pt x="84063" y="2551849"/>
                  </a:cubicBezTo>
                  <a:cubicBezTo>
                    <a:pt x="139525" y="2480423"/>
                    <a:pt x="270684" y="2423970"/>
                    <a:pt x="332773" y="2347912"/>
                  </a:cubicBezTo>
                  <a:cubicBezTo>
                    <a:pt x="394862" y="2271854"/>
                    <a:pt x="442312" y="2264569"/>
                    <a:pt x="456599" y="2095500"/>
                  </a:cubicBezTo>
                  <a:cubicBezTo>
                    <a:pt x="470886" y="1926431"/>
                    <a:pt x="451837" y="846932"/>
                    <a:pt x="447074" y="762000"/>
                  </a:cubicBezTo>
                  <a:cubicBezTo>
                    <a:pt x="442311" y="677068"/>
                    <a:pt x="370080" y="627856"/>
                    <a:pt x="285149" y="585787"/>
                  </a:cubicBezTo>
                  <a:cubicBezTo>
                    <a:pt x="200218" y="543718"/>
                    <a:pt x="88300" y="521493"/>
                    <a:pt x="51787" y="423862"/>
                  </a:cubicBezTo>
                  <a:cubicBezTo>
                    <a:pt x="15274" y="326231"/>
                    <a:pt x="7336" y="163115"/>
                    <a:pt x="8924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62">
              <a:extLst>
                <a:ext uri="{FF2B5EF4-FFF2-40B4-BE49-F238E27FC236}">
                  <a16:creationId xmlns:a16="http://schemas.microsoft.com/office/drawing/2014/main" id="{FCFEC021-21C8-4810-894A-410807411010}"/>
                </a:ext>
              </a:extLst>
            </p:cNvPr>
            <p:cNvSpPr/>
            <p:nvPr/>
          </p:nvSpPr>
          <p:spPr>
            <a:xfrm flipH="1">
              <a:off x="1816446" y="3813049"/>
              <a:ext cx="453144" cy="2767013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 w 454497"/>
                <a:gd name="connsiteY0" fmla="*/ 2767013 h 2767013"/>
                <a:gd name="connsiteX1" fmla="*/ 163526 w 454497"/>
                <a:gd name="connsiteY1" fmla="*/ 2476500 h 2767013"/>
                <a:gd name="connsiteX2" fmla="*/ 325450 w 454497"/>
                <a:gd name="connsiteY2" fmla="*/ 2347912 h 2767013"/>
                <a:gd name="connsiteX3" fmla="*/ 449276 w 454497"/>
                <a:gd name="connsiteY3" fmla="*/ 2095500 h 2767013"/>
                <a:gd name="connsiteX4" fmla="*/ 439751 w 454497"/>
                <a:gd name="connsiteY4" fmla="*/ 762000 h 2767013"/>
                <a:gd name="connsiteX5" fmla="*/ 277826 w 454497"/>
                <a:gd name="connsiteY5" fmla="*/ 585787 h 2767013"/>
                <a:gd name="connsiteX6" fmla="*/ 44464 w 454497"/>
                <a:gd name="connsiteY6" fmla="*/ 423862 h 2767013"/>
                <a:gd name="connsiteX7" fmla="*/ 1601 w 454497"/>
                <a:gd name="connsiteY7" fmla="*/ 0 h 2767013"/>
                <a:gd name="connsiteX0" fmla="*/ 18 w 454511"/>
                <a:gd name="connsiteY0" fmla="*/ 2767013 h 2767013"/>
                <a:gd name="connsiteX1" fmla="*/ 78717 w 454511"/>
                <a:gd name="connsiteY1" fmla="*/ 2471737 h 2767013"/>
                <a:gd name="connsiteX2" fmla="*/ 325464 w 454511"/>
                <a:gd name="connsiteY2" fmla="*/ 2347912 h 2767013"/>
                <a:gd name="connsiteX3" fmla="*/ 449290 w 454511"/>
                <a:gd name="connsiteY3" fmla="*/ 2095500 h 2767013"/>
                <a:gd name="connsiteX4" fmla="*/ 439765 w 454511"/>
                <a:gd name="connsiteY4" fmla="*/ 762000 h 2767013"/>
                <a:gd name="connsiteX5" fmla="*/ 277840 w 454511"/>
                <a:gd name="connsiteY5" fmla="*/ 585787 h 2767013"/>
                <a:gd name="connsiteX6" fmla="*/ 44478 w 454511"/>
                <a:gd name="connsiteY6" fmla="*/ 423862 h 2767013"/>
                <a:gd name="connsiteX7" fmla="*/ 1615 w 454511"/>
                <a:gd name="connsiteY7" fmla="*/ 0 h 2767013"/>
                <a:gd name="connsiteX0" fmla="*/ 70 w 474757"/>
                <a:gd name="connsiteY0" fmla="*/ 2767013 h 2767013"/>
                <a:gd name="connsiteX1" fmla="*/ 78769 w 474757"/>
                <a:gd name="connsiteY1" fmla="*/ 2471737 h 2767013"/>
                <a:gd name="connsiteX2" fmla="*/ 449342 w 474757"/>
                <a:gd name="connsiteY2" fmla="*/ 2095500 h 2767013"/>
                <a:gd name="connsiteX3" fmla="*/ 439817 w 474757"/>
                <a:gd name="connsiteY3" fmla="*/ 762000 h 2767013"/>
                <a:gd name="connsiteX4" fmla="*/ 277892 w 474757"/>
                <a:gd name="connsiteY4" fmla="*/ 585787 h 2767013"/>
                <a:gd name="connsiteX5" fmla="*/ 44530 w 474757"/>
                <a:gd name="connsiteY5" fmla="*/ 423862 h 2767013"/>
                <a:gd name="connsiteX6" fmla="*/ 1667 w 474757"/>
                <a:gd name="connsiteY6" fmla="*/ 0 h 276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757" h="2767013">
                  <a:moveTo>
                    <a:pt x="70" y="2767013"/>
                  </a:moveTo>
                  <a:cubicBezTo>
                    <a:pt x="-723" y="2652316"/>
                    <a:pt x="3890" y="2583656"/>
                    <a:pt x="78769" y="2471737"/>
                  </a:cubicBezTo>
                  <a:cubicBezTo>
                    <a:pt x="153648" y="2359818"/>
                    <a:pt x="389167" y="2380456"/>
                    <a:pt x="449342" y="2095500"/>
                  </a:cubicBezTo>
                  <a:cubicBezTo>
                    <a:pt x="509517" y="1810544"/>
                    <a:pt x="444580" y="846932"/>
                    <a:pt x="439817" y="762000"/>
                  </a:cubicBezTo>
                  <a:cubicBezTo>
                    <a:pt x="435054" y="677068"/>
                    <a:pt x="362823" y="627856"/>
                    <a:pt x="277892" y="585787"/>
                  </a:cubicBezTo>
                  <a:cubicBezTo>
                    <a:pt x="192961" y="543718"/>
                    <a:pt x="81043" y="521493"/>
                    <a:pt x="44530" y="423862"/>
                  </a:cubicBezTo>
                  <a:cubicBezTo>
                    <a:pt x="8017" y="326231"/>
                    <a:pt x="79" y="163115"/>
                    <a:pt x="1667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08CED9D-1B8F-46D8-9617-B3E7DD8FD853}"/>
                </a:ext>
              </a:extLst>
            </p:cNvPr>
            <p:cNvCxnSpPr/>
            <p:nvPr/>
          </p:nvCxnSpPr>
          <p:spPr>
            <a:xfrm flipV="1">
              <a:off x="2267700" y="391367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FA104F7-7C5F-4E41-8809-075E2E0030CC}"/>
                </a:ext>
              </a:extLst>
            </p:cNvPr>
            <p:cNvCxnSpPr/>
            <p:nvPr/>
          </p:nvCxnSpPr>
          <p:spPr>
            <a:xfrm flipV="1">
              <a:off x="2018218" y="3913976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0F39609-1122-41C9-B0AA-9AF292553D2F}"/>
                </a:ext>
              </a:extLst>
            </p:cNvPr>
            <p:cNvCxnSpPr/>
            <p:nvPr/>
          </p:nvCxnSpPr>
          <p:spPr>
            <a:xfrm flipV="1">
              <a:off x="1787487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7D56D8C-1B04-4FB0-AE74-8A0ED709D324}"/>
                </a:ext>
              </a:extLst>
            </p:cNvPr>
            <p:cNvCxnSpPr/>
            <p:nvPr/>
          </p:nvCxnSpPr>
          <p:spPr>
            <a:xfrm flipV="1">
              <a:off x="1585936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E847ABC-E4D6-4E5E-8894-D64A92F7B577}"/>
                </a:ext>
              </a:extLst>
            </p:cNvPr>
            <p:cNvCxnSpPr/>
            <p:nvPr/>
          </p:nvCxnSpPr>
          <p:spPr>
            <a:xfrm flipV="1">
              <a:off x="1350743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5280F46-B080-4497-B93D-66EA7EF2171E}"/>
                </a:ext>
              </a:extLst>
            </p:cNvPr>
            <p:cNvCxnSpPr/>
            <p:nvPr/>
          </p:nvCxnSpPr>
          <p:spPr>
            <a:xfrm flipV="1">
              <a:off x="1086972" y="3909514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6E60637-4FE7-4973-89D8-B5E563C9CBAB}"/>
                </a:ext>
              </a:extLst>
            </p:cNvPr>
            <p:cNvCxnSpPr/>
            <p:nvPr/>
          </p:nvCxnSpPr>
          <p:spPr>
            <a:xfrm flipH="1" flipV="1">
              <a:off x="2267700" y="6424590"/>
              <a:ext cx="9526" cy="11521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F4DA5AE-460A-45B6-84D9-95F0B83D5E05}"/>
                </a:ext>
              </a:extLst>
            </p:cNvPr>
            <p:cNvCxnSpPr/>
            <p:nvPr/>
          </p:nvCxnSpPr>
          <p:spPr>
            <a:xfrm flipH="1" flipV="1">
              <a:off x="2013154" y="6424590"/>
              <a:ext cx="7883" cy="14471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73B7B6E-58EA-4CD6-8FD4-E0F6F9DED307}"/>
                </a:ext>
              </a:extLst>
            </p:cNvPr>
            <p:cNvCxnSpPr/>
            <p:nvPr/>
          </p:nvCxnSpPr>
          <p:spPr>
            <a:xfrm flipV="1">
              <a:off x="1797013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55530E4-995A-42D7-8563-776ED3DD6152}"/>
                </a:ext>
              </a:extLst>
            </p:cNvPr>
            <p:cNvCxnSpPr/>
            <p:nvPr/>
          </p:nvCxnSpPr>
          <p:spPr>
            <a:xfrm flipV="1">
              <a:off x="1595462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8107EE0-B10E-46AC-A0B5-94445418497E}"/>
                </a:ext>
              </a:extLst>
            </p:cNvPr>
            <p:cNvCxnSpPr/>
            <p:nvPr/>
          </p:nvCxnSpPr>
          <p:spPr>
            <a:xfrm flipV="1">
              <a:off x="1360269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56D5710-966A-4936-B1BF-79B955910AF7}"/>
                </a:ext>
              </a:extLst>
            </p:cNvPr>
            <p:cNvCxnSpPr/>
            <p:nvPr/>
          </p:nvCxnSpPr>
          <p:spPr>
            <a:xfrm flipV="1">
              <a:off x="1082209" y="6429353"/>
              <a:ext cx="22806" cy="13010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F1B0D6-C3EA-4D84-9A7C-36B63244135D}"/>
              </a:ext>
            </a:extLst>
          </p:cNvPr>
          <p:cNvGrpSpPr/>
          <p:nvPr/>
        </p:nvGrpSpPr>
        <p:grpSpPr>
          <a:xfrm>
            <a:off x="3249148" y="3840500"/>
            <a:ext cx="1201090" cy="2790827"/>
            <a:chOff x="1076136" y="3803223"/>
            <a:chExt cx="1201090" cy="2790827"/>
          </a:xfrm>
        </p:grpSpPr>
        <p:sp>
          <p:nvSpPr>
            <p:cNvPr id="36" name="Freeform 276">
              <a:extLst>
                <a:ext uri="{FF2B5EF4-FFF2-40B4-BE49-F238E27FC236}">
                  <a16:creationId xmlns:a16="http://schemas.microsoft.com/office/drawing/2014/main" id="{1716DBA0-0C73-4924-8FFC-FCE3883757CA}"/>
                </a:ext>
              </a:extLst>
            </p:cNvPr>
            <p:cNvSpPr/>
            <p:nvPr/>
          </p:nvSpPr>
          <p:spPr>
            <a:xfrm>
              <a:off x="1076136" y="3805238"/>
              <a:ext cx="470883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53085"/>
                <a:gd name="connsiteY0" fmla="*/ 2781300 h 2781300"/>
                <a:gd name="connsiteX1" fmla="*/ 109726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70883"/>
                <a:gd name="connsiteY0" fmla="*/ 2781300 h 2781300"/>
                <a:gd name="connsiteX1" fmla="*/ 109726 w 470883"/>
                <a:gd name="connsiteY1" fmla="*/ 2476500 h 2781300"/>
                <a:gd name="connsiteX2" fmla="*/ 447864 w 470883"/>
                <a:gd name="connsiteY2" fmla="*/ 2095500 h 2781300"/>
                <a:gd name="connsiteX3" fmla="*/ 438339 w 470883"/>
                <a:gd name="connsiteY3" fmla="*/ 762000 h 2781300"/>
                <a:gd name="connsiteX4" fmla="*/ 276414 w 470883"/>
                <a:gd name="connsiteY4" fmla="*/ 585787 h 2781300"/>
                <a:gd name="connsiteX5" fmla="*/ 43052 w 470883"/>
                <a:gd name="connsiteY5" fmla="*/ 423862 h 2781300"/>
                <a:gd name="connsiteX6" fmla="*/ 189 w 470883"/>
                <a:gd name="connsiteY6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883" h="2781300">
                  <a:moveTo>
                    <a:pt x="9714" y="2781300"/>
                  </a:moveTo>
                  <a:cubicBezTo>
                    <a:pt x="8921" y="2666603"/>
                    <a:pt x="36701" y="2590800"/>
                    <a:pt x="109726" y="2476500"/>
                  </a:cubicBezTo>
                  <a:cubicBezTo>
                    <a:pt x="182751" y="2362200"/>
                    <a:pt x="393095" y="2381250"/>
                    <a:pt x="447864" y="2095500"/>
                  </a:cubicBezTo>
                  <a:cubicBezTo>
                    <a:pt x="502633" y="1809750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277">
              <a:extLst>
                <a:ext uri="{FF2B5EF4-FFF2-40B4-BE49-F238E27FC236}">
                  <a16:creationId xmlns:a16="http://schemas.microsoft.com/office/drawing/2014/main" id="{807DF610-B66A-415F-AA55-5525122EC5A6}"/>
                </a:ext>
              </a:extLst>
            </p:cNvPr>
            <p:cNvSpPr/>
            <p:nvPr/>
          </p:nvSpPr>
          <p:spPr>
            <a:xfrm>
              <a:off x="1345980" y="3803223"/>
              <a:ext cx="272251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95989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085"/>
                <a:gd name="connsiteY0" fmla="*/ 2781300 h 2781300"/>
                <a:gd name="connsiteX1" fmla="*/ 95989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085"/>
                <a:gd name="connsiteY0" fmla="*/ 2781300 h 2781300"/>
                <a:gd name="connsiteX1" fmla="*/ 87722 w 453085"/>
                <a:gd name="connsiteY1" fmla="*/ 2500313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1594"/>
                <a:gd name="connsiteY0" fmla="*/ 2781300 h 2781300"/>
                <a:gd name="connsiteX1" fmla="*/ 87722 w 451594"/>
                <a:gd name="connsiteY1" fmla="*/ 2500313 h 2781300"/>
                <a:gd name="connsiteX2" fmla="*/ 373630 w 451594"/>
                <a:gd name="connsiteY2" fmla="*/ 2352675 h 2781300"/>
                <a:gd name="connsiteX3" fmla="*/ 447864 w 451594"/>
                <a:gd name="connsiteY3" fmla="*/ 2095500 h 2781300"/>
                <a:gd name="connsiteX4" fmla="*/ 438339 w 451594"/>
                <a:gd name="connsiteY4" fmla="*/ 762000 h 2781300"/>
                <a:gd name="connsiteX5" fmla="*/ 276414 w 451594"/>
                <a:gd name="connsiteY5" fmla="*/ 585787 h 2781300"/>
                <a:gd name="connsiteX6" fmla="*/ 43052 w 451594"/>
                <a:gd name="connsiteY6" fmla="*/ 423862 h 2781300"/>
                <a:gd name="connsiteX7" fmla="*/ 189 w 451594"/>
                <a:gd name="connsiteY7" fmla="*/ 0 h 2781300"/>
                <a:gd name="connsiteX0" fmla="*/ 6052 w 451596"/>
                <a:gd name="connsiteY0" fmla="*/ 2781300 h 2781300"/>
                <a:gd name="connsiteX1" fmla="*/ 87722 w 451596"/>
                <a:gd name="connsiteY1" fmla="*/ 2500313 h 2781300"/>
                <a:gd name="connsiteX2" fmla="*/ 373630 w 451596"/>
                <a:gd name="connsiteY2" fmla="*/ 2352675 h 2781300"/>
                <a:gd name="connsiteX3" fmla="*/ 447864 w 451596"/>
                <a:gd name="connsiteY3" fmla="*/ 2095500 h 2781300"/>
                <a:gd name="connsiteX4" fmla="*/ 438339 w 451596"/>
                <a:gd name="connsiteY4" fmla="*/ 762000 h 2781300"/>
                <a:gd name="connsiteX5" fmla="*/ 276414 w 451596"/>
                <a:gd name="connsiteY5" fmla="*/ 585787 h 2781300"/>
                <a:gd name="connsiteX6" fmla="*/ 43052 w 451596"/>
                <a:gd name="connsiteY6" fmla="*/ 423862 h 2781300"/>
                <a:gd name="connsiteX7" fmla="*/ 189 w 451596"/>
                <a:gd name="connsiteY7" fmla="*/ 0 h 2781300"/>
                <a:gd name="connsiteX0" fmla="*/ 6052 w 472508"/>
                <a:gd name="connsiteY0" fmla="*/ 2781300 h 2781300"/>
                <a:gd name="connsiteX1" fmla="*/ 87722 w 472508"/>
                <a:gd name="connsiteY1" fmla="*/ 2500313 h 2781300"/>
                <a:gd name="connsiteX2" fmla="*/ 447864 w 472508"/>
                <a:gd name="connsiteY2" fmla="*/ 2095500 h 2781300"/>
                <a:gd name="connsiteX3" fmla="*/ 438339 w 472508"/>
                <a:gd name="connsiteY3" fmla="*/ 762000 h 2781300"/>
                <a:gd name="connsiteX4" fmla="*/ 276414 w 472508"/>
                <a:gd name="connsiteY4" fmla="*/ 585787 h 2781300"/>
                <a:gd name="connsiteX5" fmla="*/ 43052 w 472508"/>
                <a:gd name="connsiteY5" fmla="*/ 423862 h 2781300"/>
                <a:gd name="connsiteX6" fmla="*/ 189 w 472508"/>
                <a:gd name="connsiteY6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08" h="2781300">
                  <a:moveTo>
                    <a:pt x="6052" y="2781300"/>
                  </a:moveTo>
                  <a:cubicBezTo>
                    <a:pt x="5259" y="2666603"/>
                    <a:pt x="14087" y="2614613"/>
                    <a:pt x="87722" y="2500313"/>
                  </a:cubicBezTo>
                  <a:cubicBezTo>
                    <a:pt x="161357" y="2386013"/>
                    <a:pt x="389428" y="2385219"/>
                    <a:pt x="447864" y="2095500"/>
                  </a:cubicBezTo>
                  <a:cubicBezTo>
                    <a:pt x="506300" y="1805781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278">
              <a:extLst>
                <a:ext uri="{FF2B5EF4-FFF2-40B4-BE49-F238E27FC236}">
                  <a16:creationId xmlns:a16="http://schemas.microsoft.com/office/drawing/2014/main" id="{17662F34-3576-4AE8-B95A-CD4D2A11C05F}"/>
                </a:ext>
              </a:extLst>
            </p:cNvPr>
            <p:cNvSpPr/>
            <p:nvPr/>
          </p:nvSpPr>
          <p:spPr>
            <a:xfrm>
              <a:off x="1585936" y="3812749"/>
              <a:ext cx="67815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2840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12552 w 522797"/>
                <a:gd name="connsiteY0" fmla="*/ 2781300 h 2781300"/>
                <a:gd name="connsiteX1" fmla="*/ 9094 w 522797"/>
                <a:gd name="connsiteY1" fmla="*/ 2486025 h 2781300"/>
                <a:gd name="connsiteX2" fmla="*/ 393750 w 522797"/>
                <a:gd name="connsiteY2" fmla="*/ 2347912 h 2781300"/>
                <a:gd name="connsiteX3" fmla="*/ 517576 w 522797"/>
                <a:gd name="connsiteY3" fmla="*/ 2095500 h 2781300"/>
                <a:gd name="connsiteX4" fmla="*/ 508051 w 522797"/>
                <a:gd name="connsiteY4" fmla="*/ 762000 h 2781300"/>
                <a:gd name="connsiteX5" fmla="*/ 346126 w 522797"/>
                <a:gd name="connsiteY5" fmla="*/ 585787 h 2781300"/>
                <a:gd name="connsiteX6" fmla="*/ 112764 w 522797"/>
                <a:gd name="connsiteY6" fmla="*/ 423862 h 2781300"/>
                <a:gd name="connsiteX7" fmla="*/ 69901 w 522797"/>
                <a:gd name="connsiteY7" fmla="*/ 0 h 2781300"/>
                <a:gd name="connsiteX0" fmla="*/ 42840 w 453085"/>
                <a:gd name="connsiteY0" fmla="*/ 2781300 h 2781300"/>
                <a:gd name="connsiteX1" fmla="*/ 130296 w 453085"/>
                <a:gd name="connsiteY1" fmla="*/ 2486025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085" h="2781300">
                  <a:moveTo>
                    <a:pt x="42840" y="2781300"/>
                  </a:moveTo>
                  <a:cubicBezTo>
                    <a:pt x="42047" y="2666603"/>
                    <a:pt x="83430" y="2558256"/>
                    <a:pt x="130296" y="2486025"/>
                  </a:cubicBezTo>
                  <a:cubicBezTo>
                    <a:pt x="177162" y="2413794"/>
                    <a:pt x="272444" y="2411412"/>
                    <a:pt x="324038" y="2347912"/>
                  </a:cubicBezTo>
                  <a:cubicBezTo>
                    <a:pt x="385158" y="2289175"/>
                    <a:pt x="433577" y="2264569"/>
                    <a:pt x="447864" y="2095500"/>
                  </a:cubicBezTo>
                  <a:cubicBezTo>
                    <a:pt x="462151" y="1926431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279">
              <a:extLst>
                <a:ext uri="{FF2B5EF4-FFF2-40B4-BE49-F238E27FC236}">
                  <a16:creationId xmlns:a16="http://schemas.microsoft.com/office/drawing/2014/main" id="{48E46839-4013-4ED2-A117-3F46E9EF3BAB}"/>
                </a:ext>
              </a:extLst>
            </p:cNvPr>
            <p:cNvSpPr/>
            <p:nvPr/>
          </p:nvSpPr>
          <p:spPr>
            <a:xfrm flipH="1">
              <a:off x="1710677" y="3817512"/>
              <a:ext cx="86701" cy="2776538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0 w 511430"/>
                <a:gd name="connsiteY0" fmla="*/ 2776538 h 2776538"/>
                <a:gd name="connsiteX1" fmla="*/ 220459 w 511430"/>
                <a:gd name="connsiteY1" fmla="*/ 2476500 h 2776538"/>
                <a:gd name="connsiteX2" fmla="*/ 382383 w 511430"/>
                <a:gd name="connsiteY2" fmla="*/ 2347912 h 2776538"/>
                <a:gd name="connsiteX3" fmla="*/ 506209 w 511430"/>
                <a:gd name="connsiteY3" fmla="*/ 2095500 h 2776538"/>
                <a:gd name="connsiteX4" fmla="*/ 496684 w 511430"/>
                <a:gd name="connsiteY4" fmla="*/ 762000 h 2776538"/>
                <a:gd name="connsiteX5" fmla="*/ 334759 w 511430"/>
                <a:gd name="connsiteY5" fmla="*/ 585787 h 2776538"/>
                <a:gd name="connsiteX6" fmla="*/ 101397 w 511430"/>
                <a:gd name="connsiteY6" fmla="*/ 423862 h 2776538"/>
                <a:gd name="connsiteX7" fmla="*/ 58534 w 511430"/>
                <a:gd name="connsiteY7" fmla="*/ 0 h 277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430" h="2776538">
                  <a:moveTo>
                    <a:pt x="0" y="2776538"/>
                  </a:moveTo>
                  <a:cubicBezTo>
                    <a:pt x="-793" y="2661841"/>
                    <a:pt x="156729" y="2547938"/>
                    <a:pt x="220459" y="2476500"/>
                  </a:cubicBezTo>
                  <a:cubicBezTo>
                    <a:pt x="284190" y="2405062"/>
                    <a:pt x="330789" y="2411412"/>
                    <a:pt x="382383" y="2347912"/>
                  </a:cubicBezTo>
                  <a:cubicBezTo>
                    <a:pt x="443503" y="2289175"/>
                    <a:pt x="491922" y="2264569"/>
                    <a:pt x="506209" y="2095500"/>
                  </a:cubicBezTo>
                  <a:cubicBezTo>
                    <a:pt x="520496" y="1926431"/>
                    <a:pt x="501447" y="846932"/>
                    <a:pt x="496684" y="762000"/>
                  </a:cubicBezTo>
                  <a:cubicBezTo>
                    <a:pt x="491921" y="677068"/>
                    <a:pt x="419690" y="627856"/>
                    <a:pt x="334759" y="585787"/>
                  </a:cubicBezTo>
                  <a:cubicBezTo>
                    <a:pt x="249828" y="543718"/>
                    <a:pt x="137910" y="521493"/>
                    <a:pt x="101397" y="423862"/>
                  </a:cubicBezTo>
                  <a:cubicBezTo>
                    <a:pt x="64884" y="326231"/>
                    <a:pt x="56946" y="163115"/>
                    <a:pt x="58534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280">
              <a:extLst>
                <a:ext uri="{FF2B5EF4-FFF2-40B4-BE49-F238E27FC236}">
                  <a16:creationId xmlns:a16="http://schemas.microsoft.com/office/drawing/2014/main" id="{D8F92EE0-AAD7-4603-877D-3C9E20EADBE2}"/>
                </a:ext>
              </a:extLst>
            </p:cNvPr>
            <p:cNvSpPr/>
            <p:nvPr/>
          </p:nvSpPr>
          <p:spPr>
            <a:xfrm flipH="1">
              <a:off x="1768433" y="3817512"/>
              <a:ext cx="254293" cy="2771469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 w 461824"/>
                <a:gd name="connsiteY0" fmla="*/ 2776470 h 2776470"/>
                <a:gd name="connsiteX1" fmla="*/ 170853 w 461824"/>
                <a:gd name="connsiteY1" fmla="*/ 2476500 h 2776470"/>
                <a:gd name="connsiteX2" fmla="*/ 332777 w 461824"/>
                <a:gd name="connsiteY2" fmla="*/ 2347912 h 2776470"/>
                <a:gd name="connsiteX3" fmla="*/ 456603 w 461824"/>
                <a:gd name="connsiteY3" fmla="*/ 2095500 h 2776470"/>
                <a:gd name="connsiteX4" fmla="*/ 447078 w 461824"/>
                <a:gd name="connsiteY4" fmla="*/ 762000 h 2776470"/>
                <a:gd name="connsiteX5" fmla="*/ 285153 w 461824"/>
                <a:gd name="connsiteY5" fmla="*/ 585787 h 2776470"/>
                <a:gd name="connsiteX6" fmla="*/ 51791 w 461824"/>
                <a:gd name="connsiteY6" fmla="*/ 423862 h 2776470"/>
                <a:gd name="connsiteX7" fmla="*/ 8928 w 461824"/>
                <a:gd name="connsiteY7" fmla="*/ 0 h 2776470"/>
                <a:gd name="connsiteX0" fmla="*/ 0 w 461820"/>
                <a:gd name="connsiteY0" fmla="*/ 2776470 h 2776470"/>
                <a:gd name="connsiteX1" fmla="*/ 84063 w 461820"/>
                <a:gd name="connsiteY1" fmla="*/ 2551849 h 2776470"/>
                <a:gd name="connsiteX2" fmla="*/ 170849 w 461820"/>
                <a:gd name="connsiteY2" fmla="*/ 2476500 h 2776470"/>
                <a:gd name="connsiteX3" fmla="*/ 332773 w 461820"/>
                <a:gd name="connsiteY3" fmla="*/ 2347912 h 2776470"/>
                <a:gd name="connsiteX4" fmla="*/ 456599 w 461820"/>
                <a:gd name="connsiteY4" fmla="*/ 2095500 h 2776470"/>
                <a:gd name="connsiteX5" fmla="*/ 447074 w 461820"/>
                <a:gd name="connsiteY5" fmla="*/ 762000 h 2776470"/>
                <a:gd name="connsiteX6" fmla="*/ 285149 w 461820"/>
                <a:gd name="connsiteY6" fmla="*/ 585787 h 2776470"/>
                <a:gd name="connsiteX7" fmla="*/ 51787 w 461820"/>
                <a:gd name="connsiteY7" fmla="*/ 423862 h 2776470"/>
                <a:gd name="connsiteX8" fmla="*/ 8924 w 461820"/>
                <a:gd name="connsiteY8" fmla="*/ 0 h 2776470"/>
                <a:gd name="connsiteX0" fmla="*/ 0 w 461820"/>
                <a:gd name="connsiteY0" fmla="*/ 2776470 h 2776470"/>
                <a:gd name="connsiteX1" fmla="*/ 84063 w 461820"/>
                <a:gd name="connsiteY1" fmla="*/ 2551849 h 2776470"/>
                <a:gd name="connsiteX2" fmla="*/ 332773 w 461820"/>
                <a:gd name="connsiteY2" fmla="*/ 2347912 h 2776470"/>
                <a:gd name="connsiteX3" fmla="*/ 456599 w 461820"/>
                <a:gd name="connsiteY3" fmla="*/ 2095500 h 2776470"/>
                <a:gd name="connsiteX4" fmla="*/ 447074 w 461820"/>
                <a:gd name="connsiteY4" fmla="*/ 762000 h 2776470"/>
                <a:gd name="connsiteX5" fmla="*/ 285149 w 461820"/>
                <a:gd name="connsiteY5" fmla="*/ 585787 h 2776470"/>
                <a:gd name="connsiteX6" fmla="*/ 51787 w 461820"/>
                <a:gd name="connsiteY6" fmla="*/ 423862 h 2776470"/>
                <a:gd name="connsiteX7" fmla="*/ 8924 w 461820"/>
                <a:gd name="connsiteY7" fmla="*/ 0 h 2776470"/>
                <a:gd name="connsiteX0" fmla="*/ 0 w 461820"/>
                <a:gd name="connsiteY0" fmla="*/ 2810274 h 2810274"/>
                <a:gd name="connsiteX1" fmla="*/ 84063 w 461820"/>
                <a:gd name="connsiteY1" fmla="*/ 2551849 h 2810274"/>
                <a:gd name="connsiteX2" fmla="*/ 332773 w 461820"/>
                <a:gd name="connsiteY2" fmla="*/ 2347912 h 2810274"/>
                <a:gd name="connsiteX3" fmla="*/ 456599 w 461820"/>
                <a:gd name="connsiteY3" fmla="*/ 2095500 h 2810274"/>
                <a:gd name="connsiteX4" fmla="*/ 447074 w 461820"/>
                <a:gd name="connsiteY4" fmla="*/ 762000 h 2810274"/>
                <a:gd name="connsiteX5" fmla="*/ 285149 w 461820"/>
                <a:gd name="connsiteY5" fmla="*/ 585787 h 2810274"/>
                <a:gd name="connsiteX6" fmla="*/ 51787 w 461820"/>
                <a:gd name="connsiteY6" fmla="*/ 423862 h 2810274"/>
                <a:gd name="connsiteX7" fmla="*/ 8924 w 461820"/>
                <a:gd name="connsiteY7" fmla="*/ 0 h 2810274"/>
                <a:gd name="connsiteX0" fmla="*/ 0 w 461820"/>
                <a:gd name="connsiteY0" fmla="*/ 2810274 h 2810274"/>
                <a:gd name="connsiteX1" fmla="*/ 84063 w 461820"/>
                <a:gd name="connsiteY1" fmla="*/ 2551849 h 2810274"/>
                <a:gd name="connsiteX2" fmla="*/ 332773 w 461820"/>
                <a:gd name="connsiteY2" fmla="*/ 2347912 h 2810274"/>
                <a:gd name="connsiteX3" fmla="*/ 456599 w 461820"/>
                <a:gd name="connsiteY3" fmla="*/ 2095500 h 2810274"/>
                <a:gd name="connsiteX4" fmla="*/ 447074 w 461820"/>
                <a:gd name="connsiteY4" fmla="*/ 762000 h 2810274"/>
                <a:gd name="connsiteX5" fmla="*/ 285149 w 461820"/>
                <a:gd name="connsiteY5" fmla="*/ 585787 h 2810274"/>
                <a:gd name="connsiteX6" fmla="*/ 51787 w 461820"/>
                <a:gd name="connsiteY6" fmla="*/ 423862 h 2810274"/>
                <a:gd name="connsiteX7" fmla="*/ 8924 w 461820"/>
                <a:gd name="connsiteY7" fmla="*/ 0 h 28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820" h="2810274">
                  <a:moveTo>
                    <a:pt x="0" y="2810274"/>
                  </a:moveTo>
                  <a:cubicBezTo>
                    <a:pt x="1037" y="2734204"/>
                    <a:pt x="28601" y="2623275"/>
                    <a:pt x="84063" y="2551849"/>
                  </a:cubicBezTo>
                  <a:cubicBezTo>
                    <a:pt x="139525" y="2480423"/>
                    <a:pt x="270684" y="2423970"/>
                    <a:pt x="332773" y="2347912"/>
                  </a:cubicBezTo>
                  <a:cubicBezTo>
                    <a:pt x="394862" y="2271854"/>
                    <a:pt x="442312" y="2264569"/>
                    <a:pt x="456599" y="2095500"/>
                  </a:cubicBezTo>
                  <a:cubicBezTo>
                    <a:pt x="470886" y="1926431"/>
                    <a:pt x="451837" y="846932"/>
                    <a:pt x="447074" y="762000"/>
                  </a:cubicBezTo>
                  <a:cubicBezTo>
                    <a:pt x="442311" y="677068"/>
                    <a:pt x="370080" y="627856"/>
                    <a:pt x="285149" y="585787"/>
                  </a:cubicBezTo>
                  <a:cubicBezTo>
                    <a:pt x="200218" y="543718"/>
                    <a:pt x="88300" y="521493"/>
                    <a:pt x="51787" y="423862"/>
                  </a:cubicBezTo>
                  <a:cubicBezTo>
                    <a:pt x="15274" y="326231"/>
                    <a:pt x="7336" y="163115"/>
                    <a:pt x="8924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281">
              <a:extLst>
                <a:ext uri="{FF2B5EF4-FFF2-40B4-BE49-F238E27FC236}">
                  <a16:creationId xmlns:a16="http://schemas.microsoft.com/office/drawing/2014/main" id="{55E6C80F-6685-41BE-BD8C-F7D6CF420100}"/>
                </a:ext>
              </a:extLst>
            </p:cNvPr>
            <p:cNvSpPr/>
            <p:nvPr/>
          </p:nvSpPr>
          <p:spPr>
            <a:xfrm flipH="1">
              <a:off x="1816446" y="3813049"/>
              <a:ext cx="453144" cy="2767013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 w 454497"/>
                <a:gd name="connsiteY0" fmla="*/ 2767013 h 2767013"/>
                <a:gd name="connsiteX1" fmla="*/ 163526 w 454497"/>
                <a:gd name="connsiteY1" fmla="*/ 2476500 h 2767013"/>
                <a:gd name="connsiteX2" fmla="*/ 325450 w 454497"/>
                <a:gd name="connsiteY2" fmla="*/ 2347912 h 2767013"/>
                <a:gd name="connsiteX3" fmla="*/ 449276 w 454497"/>
                <a:gd name="connsiteY3" fmla="*/ 2095500 h 2767013"/>
                <a:gd name="connsiteX4" fmla="*/ 439751 w 454497"/>
                <a:gd name="connsiteY4" fmla="*/ 762000 h 2767013"/>
                <a:gd name="connsiteX5" fmla="*/ 277826 w 454497"/>
                <a:gd name="connsiteY5" fmla="*/ 585787 h 2767013"/>
                <a:gd name="connsiteX6" fmla="*/ 44464 w 454497"/>
                <a:gd name="connsiteY6" fmla="*/ 423862 h 2767013"/>
                <a:gd name="connsiteX7" fmla="*/ 1601 w 454497"/>
                <a:gd name="connsiteY7" fmla="*/ 0 h 2767013"/>
                <a:gd name="connsiteX0" fmla="*/ 18 w 454511"/>
                <a:gd name="connsiteY0" fmla="*/ 2767013 h 2767013"/>
                <a:gd name="connsiteX1" fmla="*/ 78717 w 454511"/>
                <a:gd name="connsiteY1" fmla="*/ 2471737 h 2767013"/>
                <a:gd name="connsiteX2" fmla="*/ 325464 w 454511"/>
                <a:gd name="connsiteY2" fmla="*/ 2347912 h 2767013"/>
                <a:gd name="connsiteX3" fmla="*/ 449290 w 454511"/>
                <a:gd name="connsiteY3" fmla="*/ 2095500 h 2767013"/>
                <a:gd name="connsiteX4" fmla="*/ 439765 w 454511"/>
                <a:gd name="connsiteY4" fmla="*/ 762000 h 2767013"/>
                <a:gd name="connsiteX5" fmla="*/ 277840 w 454511"/>
                <a:gd name="connsiteY5" fmla="*/ 585787 h 2767013"/>
                <a:gd name="connsiteX6" fmla="*/ 44478 w 454511"/>
                <a:gd name="connsiteY6" fmla="*/ 423862 h 2767013"/>
                <a:gd name="connsiteX7" fmla="*/ 1615 w 454511"/>
                <a:gd name="connsiteY7" fmla="*/ 0 h 2767013"/>
                <a:gd name="connsiteX0" fmla="*/ 70 w 474757"/>
                <a:gd name="connsiteY0" fmla="*/ 2767013 h 2767013"/>
                <a:gd name="connsiteX1" fmla="*/ 78769 w 474757"/>
                <a:gd name="connsiteY1" fmla="*/ 2471737 h 2767013"/>
                <a:gd name="connsiteX2" fmla="*/ 449342 w 474757"/>
                <a:gd name="connsiteY2" fmla="*/ 2095500 h 2767013"/>
                <a:gd name="connsiteX3" fmla="*/ 439817 w 474757"/>
                <a:gd name="connsiteY3" fmla="*/ 762000 h 2767013"/>
                <a:gd name="connsiteX4" fmla="*/ 277892 w 474757"/>
                <a:gd name="connsiteY4" fmla="*/ 585787 h 2767013"/>
                <a:gd name="connsiteX5" fmla="*/ 44530 w 474757"/>
                <a:gd name="connsiteY5" fmla="*/ 423862 h 2767013"/>
                <a:gd name="connsiteX6" fmla="*/ 1667 w 474757"/>
                <a:gd name="connsiteY6" fmla="*/ 0 h 276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757" h="2767013">
                  <a:moveTo>
                    <a:pt x="70" y="2767013"/>
                  </a:moveTo>
                  <a:cubicBezTo>
                    <a:pt x="-723" y="2652316"/>
                    <a:pt x="3890" y="2583656"/>
                    <a:pt x="78769" y="2471737"/>
                  </a:cubicBezTo>
                  <a:cubicBezTo>
                    <a:pt x="153648" y="2359818"/>
                    <a:pt x="389167" y="2380456"/>
                    <a:pt x="449342" y="2095500"/>
                  </a:cubicBezTo>
                  <a:cubicBezTo>
                    <a:pt x="509517" y="1810544"/>
                    <a:pt x="444580" y="846932"/>
                    <a:pt x="439817" y="762000"/>
                  </a:cubicBezTo>
                  <a:cubicBezTo>
                    <a:pt x="435054" y="677068"/>
                    <a:pt x="362823" y="627856"/>
                    <a:pt x="277892" y="585787"/>
                  </a:cubicBezTo>
                  <a:cubicBezTo>
                    <a:pt x="192961" y="543718"/>
                    <a:pt x="81043" y="521493"/>
                    <a:pt x="44530" y="423862"/>
                  </a:cubicBezTo>
                  <a:cubicBezTo>
                    <a:pt x="8017" y="326231"/>
                    <a:pt x="79" y="163115"/>
                    <a:pt x="1667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BB5DF3D-6181-49EF-ACE5-BB93568F42C1}"/>
                </a:ext>
              </a:extLst>
            </p:cNvPr>
            <p:cNvCxnSpPr/>
            <p:nvPr/>
          </p:nvCxnSpPr>
          <p:spPr>
            <a:xfrm flipV="1">
              <a:off x="2267700" y="391367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48BF91C-58B3-4231-831A-90FA7DEAEE4E}"/>
                </a:ext>
              </a:extLst>
            </p:cNvPr>
            <p:cNvCxnSpPr/>
            <p:nvPr/>
          </p:nvCxnSpPr>
          <p:spPr>
            <a:xfrm flipV="1">
              <a:off x="2018218" y="3913976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547B60C-DA35-4B2F-8BE2-74B4018FD642}"/>
                </a:ext>
              </a:extLst>
            </p:cNvPr>
            <p:cNvCxnSpPr/>
            <p:nvPr/>
          </p:nvCxnSpPr>
          <p:spPr>
            <a:xfrm flipV="1">
              <a:off x="1787487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A76EE91-7C84-4F6F-B4F5-1897DE925C72}"/>
                </a:ext>
              </a:extLst>
            </p:cNvPr>
            <p:cNvCxnSpPr/>
            <p:nvPr/>
          </p:nvCxnSpPr>
          <p:spPr>
            <a:xfrm flipV="1">
              <a:off x="1585936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0AE47E8-049F-456F-AC6B-00596F6F4A5B}"/>
                </a:ext>
              </a:extLst>
            </p:cNvPr>
            <p:cNvCxnSpPr/>
            <p:nvPr/>
          </p:nvCxnSpPr>
          <p:spPr>
            <a:xfrm flipV="1">
              <a:off x="1350743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AD9AF41-54EE-4CAC-9166-6DB78443BD95}"/>
                </a:ext>
              </a:extLst>
            </p:cNvPr>
            <p:cNvCxnSpPr/>
            <p:nvPr/>
          </p:nvCxnSpPr>
          <p:spPr>
            <a:xfrm flipV="1">
              <a:off x="1086972" y="3909514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2ABC217-1587-4A8C-8C86-A0468B520611}"/>
                </a:ext>
              </a:extLst>
            </p:cNvPr>
            <p:cNvCxnSpPr/>
            <p:nvPr/>
          </p:nvCxnSpPr>
          <p:spPr>
            <a:xfrm flipH="1" flipV="1">
              <a:off x="2267700" y="6424590"/>
              <a:ext cx="9526" cy="11521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E6A9340-05AA-4D3F-9326-3607D17E1A12}"/>
                </a:ext>
              </a:extLst>
            </p:cNvPr>
            <p:cNvCxnSpPr/>
            <p:nvPr/>
          </p:nvCxnSpPr>
          <p:spPr>
            <a:xfrm flipH="1" flipV="1">
              <a:off x="2013154" y="6424590"/>
              <a:ext cx="7883" cy="14471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096FAD2-A572-4C42-BB25-3326F42B489F}"/>
                </a:ext>
              </a:extLst>
            </p:cNvPr>
            <p:cNvCxnSpPr/>
            <p:nvPr/>
          </p:nvCxnSpPr>
          <p:spPr>
            <a:xfrm flipV="1">
              <a:off x="1797013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555BFC5-BBB8-4A86-8825-272BAA72A232}"/>
                </a:ext>
              </a:extLst>
            </p:cNvPr>
            <p:cNvCxnSpPr/>
            <p:nvPr/>
          </p:nvCxnSpPr>
          <p:spPr>
            <a:xfrm flipV="1">
              <a:off x="1595462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E277AE6-F0C6-4AA6-B73B-AF0CA61279CB}"/>
                </a:ext>
              </a:extLst>
            </p:cNvPr>
            <p:cNvCxnSpPr/>
            <p:nvPr/>
          </p:nvCxnSpPr>
          <p:spPr>
            <a:xfrm flipV="1">
              <a:off x="1360269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EAC374E-42A7-42CB-9016-AC0585AF9938}"/>
                </a:ext>
              </a:extLst>
            </p:cNvPr>
            <p:cNvCxnSpPr/>
            <p:nvPr/>
          </p:nvCxnSpPr>
          <p:spPr>
            <a:xfrm flipV="1">
              <a:off x="1082209" y="6429353"/>
              <a:ext cx="22806" cy="13010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D843C56-EB0B-4712-9791-356C48632BC2}"/>
              </a:ext>
            </a:extLst>
          </p:cNvPr>
          <p:cNvGrpSpPr/>
          <p:nvPr/>
        </p:nvGrpSpPr>
        <p:grpSpPr>
          <a:xfrm>
            <a:off x="4612676" y="3840500"/>
            <a:ext cx="1201090" cy="2790827"/>
            <a:chOff x="1076136" y="3803223"/>
            <a:chExt cx="1201090" cy="2790827"/>
          </a:xfrm>
        </p:grpSpPr>
        <p:sp>
          <p:nvSpPr>
            <p:cNvPr id="55" name="Freeform 295">
              <a:extLst>
                <a:ext uri="{FF2B5EF4-FFF2-40B4-BE49-F238E27FC236}">
                  <a16:creationId xmlns:a16="http://schemas.microsoft.com/office/drawing/2014/main" id="{30C53D52-52A2-4357-B117-A4845E1DB4D6}"/>
                </a:ext>
              </a:extLst>
            </p:cNvPr>
            <p:cNvSpPr/>
            <p:nvPr/>
          </p:nvSpPr>
          <p:spPr>
            <a:xfrm>
              <a:off x="1076136" y="3805238"/>
              <a:ext cx="470883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53085"/>
                <a:gd name="connsiteY0" fmla="*/ 2781300 h 2781300"/>
                <a:gd name="connsiteX1" fmla="*/ 109726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9714 w 470883"/>
                <a:gd name="connsiteY0" fmla="*/ 2781300 h 2781300"/>
                <a:gd name="connsiteX1" fmla="*/ 109726 w 470883"/>
                <a:gd name="connsiteY1" fmla="*/ 2476500 h 2781300"/>
                <a:gd name="connsiteX2" fmla="*/ 447864 w 470883"/>
                <a:gd name="connsiteY2" fmla="*/ 2095500 h 2781300"/>
                <a:gd name="connsiteX3" fmla="*/ 438339 w 470883"/>
                <a:gd name="connsiteY3" fmla="*/ 762000 h 2781300"/>
                <a:gd name="connsiteX4" fmla="*/ 276414 w 470883"/>
                <a:gd name="connsiteY4" fmla="*/ 585787 h 2781300"/>
                <a:gd name="connsiteX5" fmla="*/ 43052 w 470883"/>
                <a:gd name="connsiteY5" fmla="*/ 423862 h 2781300"/>
                <a:gd name="connsiteX6" fmla="*/ 189 w 470883"/>
                <a:gd name="connsiteY6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883" h="2781300">
                  <a:moveTo>
                    <a:pt x="9714" y="2781300"/>
                  </a:moveTo>
                  <a:cubicBezTo>
                    <a:pt x="8921" y="2666603"/>
                    <a:pt x="36701" y="2590800"/>
                    <a:pt x="109726" y="2476500"/>
                  </a:cubicBezTo>
                  <a:cubicBezTo>
                    <a:pt x="182751" y="2362200"/>
                    <a:pt x="393095" y="2381250"/>
                    <a:pt x="447864" y="2095500"/>
                  </a:cubicBezTo>
                  <a:cubicBezTo>
                    <a:pt x="502633" y="1809750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296">
              <a:extLst>
                <a:ext uri="{FF2B5EF4-FFF2-40B4-BE49-F238E27FC236}">
                  <a16:creationId xmlns:a16="http://schemas.microsoft.com/office/drawing/2014/main" id="{FD7C4E41-6100-4CAA-AA46-A74A615F408D}"/>
                </a:ext>
              </a:extLst>
            </p:cNvPr>
            <p:cNvSpPr/>
            <p:nvPr/>
          </p:nvSpPr>
          <p:spPr>
            <a:xfrm>
              <a:off x="1345980" y="3803223"/>
              <a:ext cx="272251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95989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085"/>
                <a:gd name="connsiteY0" fmla="*/ 2781300 h 2781300"/>
                <a:gd name="connsiteX1" fmla="*/ 95989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085"/>
                <a:gd name="connsiteY0" fmla="*/ 2781300 h 2781300"/>
                <a:gd name="connsiteX1" fmla="*/ 87722 w 453085"/>
                <a:gd name="connsiteY1" fmla="*/ 2500313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3356"/>
                <a:gd name="connsiteY0" fmla="*/ 2781300 h 2781300"/>
                <a:gd name="connsiteX1" fmla="*/ 87722 w 453356"/>
                <a:gd name="connsiteY1" fmla="*/ 2500313 h 2781300"/>
                <a:gd name="connsiteX2" fmla="*/ 348833 w 453356"/>
                <a:gd name="connsiteY2" fmla="*/ 2343150 h 2781300"/>
                <a:gd name="connsiteX3" fmla="*/ 447864 w 453356"/>
                <a:gd name="connsiteY3" fmla="*/ 2095500 h 2781300"/>
                <a:gd name="connsiteX4" fmla="*/ 438339 w 453356"/>
                <a:gd name="connsiteY4" fmla="*/ 762000 h 2781300"/>
                <a:gd name="connsiteX5" fmla="*/ 276414 w 453356"/>
                <a:gd name="connsiteY5" fmla="*/ 585787 h 2781300"/>
                <a:gd name="connsiteX6" fmla="*/ 43052 w 453356"/>
                <a:gd name="connsiteY6" fmla="*/ 423862 h 2781300"/>
                <a:gd name="connsiteX7" fmla="*/ 189 w 453356"/>
                <a:gd name="connsiteY7" fmla="*/ 0 h 2781300"/>
                <a:gd name="connsiteX0" fmla="*/ 6052 w 451594"/>
                <a:gd name="connsiteY0" fmla="*/ 2781300 h 2781300"/>
                <a:gd name="connsiteX1" fmla="*/ 87722 w 451594"/>
                <a:gd name="connsiteY1" fmla="*/ 2500313 h 2781300"/>
                <a:gd name="connsiteX2" fmla="*/ 373630 w 451594"/>
                <a:gd name="connsiteY2" fmla="*/ 2352675 h 2781300"/>
                <a:gd name="connsiteX3" fmla="*/ 447864 w 451594"/>
                <a:gd name="connsiteY3" fmla="*/ 2095500 h 2781300"/>
                <a:gd name="connsiteX4" fmla="*/ 438339 w 451594"/>
                <a:gd name="connsiteY4" fmla="*/ 762000 h 2781300"/>
                <a:gd name="connsiteX5" fmla="*/ 276414 w 451594"/>
                <a:gd name="connsiteY5" fmla="*/ 585787 h 2781300"/>
                <a:gd name="connsiteX6" fmla="*/ 43052 w 451594"/>
                <a:gd name="connsiteY6" fmla="*/ 423862 h 2781300"/>
                <a:gd name="connsiteX7" fmla="*/ 189 w 451594"/>
                <a:gd name="connsiteY7" fmla="*/ 0 h 2781300"/>
                <a:gd name="connsiteX0" fmla="*/ 6052 w 451596"/>
                <a:gd name="connsiteY0" fmla="*/ 2781300 h 2781300"/>
                <a:gd name="connsiteX1" fmla="*/ 87722 w 451596"/>
                <a:gd name="connsiteY1" fmla="*/ 2500313 h 2781300"/>
                <a:gd name="connsiteX2" fmla="*/ 373630 w 451596"/>
                <a:gd name="connsiteY2" fmla="*/ 2352675 h 2781300"/>
                <a:gd name="connsiteX3" fmla="*/ 447864 w 451596"/>
                <a:gd name="connsiteY3" fmla="*/ 2095500 h 2781300"/>
                <a:gd name="connsiteX4" fmla="*/ 438339 w 451596"/>
                <a:gd name="connsiteY4" fmla="*/ 762000 h 2781300"/>
                <a:gd name="connsiteX5" fmla="*/ 276414 w 451596"/>
                <a:gd name="connsiteY5" fmla="*/ 585787 h 2781300"/>
                <a:gd name="connsiteX6" fmla="*/ 43052 w 451596"/>
                <a:gd name="connsiteY6" fmla="*/ 423862 h 2781300"/>
                <a:gd name="connsiteX7" fmla="*/ 189 w 451596"/>
                <a:gd name="connsiteY7" fmla="*/ 0 h 2781300"/>
                <a:gd name="connsiteX0" fmla="*/ 6052 w 472508"/>
                <a:gd name="connsiteY0" fmla="*/ 2781300 h 2781300"/>
                <a:gd name="connsiteX1" fmla="*/ 87722 w 472508"/>
                <a:gd name="connsiteY1" fmla="*/ 2500313 h 2781300"/>
                <a:gd name="connsiteX2" fmla="*/ 447864 w 472508"/>
                <a:gd name="connsiteY2" fmla="*/ 2095500 h 2781300"/>
                <a:gd name="connsiteX3" fmla="*/ 438339 w 472508"/>
                <a:gd name="connsiteY3" fmla="*/ 762000 h 2781300"/>
                <a:gd name="connsiteX4" fmla="*/ 276414 w 472508"/>
                <a:gd name="connsiteY4" fmla="*/ 585787 h 2781300"/>
                <a:gd name="connsiteX5" fmla="*/ 43052 w 472508"/>
                <a:gd name="connsiteY5" fmla="*/ 423862 h 2781300"/>
                <a:gd name="connsiteX6" fmla="*/ 189 w 472508"/>
                <a:gd name="connsiteY6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08" h="2781300">
                  <a:moveTo>
                    <a:pt x="6052" y="2781300"/>
                  </a:moveTo>
                  <a:cubicBezTo>
                    <a:pt x="5259" y="2666603"/>
                    <a:pt x="14087" y="2614613"/>
                    <a:pt x="87722" y="2500313"/>
                  </a:cubicBezTo>
                  <a:cubicBezTo>
                    <a:pt x="161357" y="2386013"/>
                    <a:pt x="389428" y="2385219"/>
                    <a:pt x="447864" y="2095500"/>
                  </a:cubicBezTo>
                  <a:cubicBezTo>
                    <a:pt x="506300" y="1805781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297">
              <a:extLst>
                <a:ext uri="{FF2B5EF4-FFF2-40B4-BE49-F238E27FC236}">
                  <a16:creationId xmlns:a16="http://schemas.microsoft.com/office/drawing/2014/main" id="{68C9EC65-24BB-4DDC-AFB6-DE47350BCCE4}"/>
                </a:ext>
              </a:extLst>
            </p:cNvPr>
            <p:cNvSpPr/>
            <p:nvPr/>
          </p:nvSpPr>
          <p:spPr>
            <a:xfrm>
              <a:off x="1585936" y="3812749"/>
              <a:ext cx="67815" cy="2781300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2840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12552 w 522797"/>
                <a:gd name="connsiteY0" fmla="*/ 2781300 h 2781300"/>
                <a:gd name="connsiteX1" fmla="*/ 9094 w 522797"/>
                <a:gd name="connsiteY1" fmla="*/ 2486025 h 2781300"/>
                <a:gd name="connsiteX2" fmla="*/ 393750 w 522797"/>
                <a:gd name="connsiteY2" fmla="*/ 2347912 h 2781300"/>
                <a:gd name="connsiteX3" fmla="*/ 517576 w 522797"/>
                <a:gd name="connsiteY3" fmla="*/ 2095500 h 2781300"/>
                <a:gd name="connsiteX4" fmla="*/ 508051 w 522797"/>
                <a:gd name="connsiteY4" fmla="*/ 762000 h 2781300"/>
                <a:gd name="connsiteX5" fmla="*/ 346126 w 522797"/>
                <a:gd name="connsiteY5" fmla="*/ 585787 h 2781300"/>
                <a:gd name="connsiteX6" fmla="*/ 112764 w 522797"/>
                <a:gd name="connsiteY6" fmla="*/ 423862 h 2781300"/>
                <a:gd name="connsiteX7" fmla="*/ 69901 w 522797"/>
                <a:gd name="connsiteY7" fmla="*/ 0 h 2781300"/>
                <a:gd name="connsiteX0" fmla="*/ 42840 w 453085"/>
                <a:gd name="connsiteY0" fmla="*/ 2781300 h 2781300"/>
                <a:gd name="connsiteX1" fmla="*/ 130296 w 453085"/>
                <a:gd name="connsiteY1" fmla="*/ 2486025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085" h="2781300">
                  <a:moveTo>
                    <a:pt x="42840" y="2781300"/>
                  </a:moveTo>
                  <a:cubicBezTo>
                    <a:pt x="42047" y="2666603"/>
                    <a:pt x="83430" y="2558256"/>
                    <a:pt x="130296" y="2486025"/>
                  </a:cubicBezTo>
                  <a:cubicBezTo>
                    <a:pt x="177162" y="2413794"/>
                    <a:pt x="272444" y="2411412"/>
                    <a:pt x="324038" y="2347912"/>
                  </a:cubicBezTo>
                  <a:cubicBezTo>
                    <a:pt x="385158" y="2289175"/>
                    <a:pt x="433577" y="2264569"/>
                    <a:pt x="447864" y="2095500"/>
                  </a:cubicBezTo>
                  <a:cubicBezTo>
                    <a:pt x="462151" y="1926431"/>
                    <a:pt x="443102" y="846932"/>
                    <a:pt x="438339" y="762000"/>
                  </a:cubicBezTo>
                  <a:cubicBezTo>
                    <a:pt x="433576" y="677068"/>
                    <a:pt x="361345" y="627856"/>
                    <a:pt x="276414" y="585787"/>
                  </a:cubicBezTo>
                  <a:cubicBezTo>
                    <a:pt x="191483" y="543718"/>
                    <a:pt x="79565" y="521493"/>
                    <a:pt x="43052" y="423862"/>
                  </a:cubicBezTo>
                  <a:cubicBezTo>
                    <a:pt x="6539" y="326231"/>
                    <a:pt x="-1399" y="163115"/>
                    <a:pt x="18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298">
              <a:extLst>
                <a:ext uri="{FF2B5EF4-FFF2-40B4-BE49-F238E27FC236}">
                  <a16:creationId xmlns:a16="http://schemas.microsoft.com/office/drawing/2014/main" id="{B33BBC2E-2BCF-4732-98E6-03458F5350AC}"/>
                </a:ext>
              </a:extLst>
            </p:cNvPr>
            <p:cNvSpPr/>
            <p:nvPr/>
          </p:nvSpPr>
          <p:spPr>
            <a:xfrm flipH="1">
              <a:off x="1710677" y="3817512"/>
              <a:ext cx="86701" cy="2776538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0 w 511430"/>
                <a:gd name="connsiteY0" fmla="*/ 2776538 h 2776538"/>
                <a:gd name="connsiteX1" fmla="*/ 220459 w 511430"/>
                <a:gd name="connsiteY1" fmla="*/ 2476500 h 2776538"/>
                <a:gd name="connsiteX2" fmla="*/ 382383 w 511430"/>
                <a:gd name="connsiteY2" fmla="*/ 2347912 h 2776538"/>
                <a:gd name="connsiteX3" fmla="*/ 506209 w 511430"/>
                <a:gd name="connsiteY3" fmla="*/ 2095500 h 2776538"/>
                <a:gd name="connsiteX4" fmla="*/ 496684 w 511430"/>
                <a:gd name="connsiteY4" fmla="*/ 762000 h 2776538"/>
                <a:gd name="connsiteX5" fmla="*/ 334759 w 511430"/>
                <a:gd name="connsiteY5" fmla="*/ 585787 h 2776538"/>
                <a:gd name="connsiteX6" fmla="*/ 101397 w 511430"/>
                <a:gd name="connsiteY6" fmla="*/ 423862 h 2776538"/>
                <a:gd name="connsiteX7" fmla="*/ 58534 w 511430"/>
                <a:gd name="connsiteY7" fmla="*/ 0 h 277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430" h="2776538">
                  <a:moveTo>
                    <a:pt x="0" y="2776538"/>
                  </a:moveTo>
                  <a:cubicBezTo>
                    <a:pt x="-793" y="2661841"/>
                    <a:pt x="156729" y="2547938"/>
                    <a:pt x="220459" y="2476500"/>
                  </a:cubicBezTo>
                  <a:cubicBezTo>
                    <a:pt x="284190" y="2405062"/>
                    <a:pt x="330789" y="2411412"/>
                    <a:pt x="382383" y="2347912"/>
                  </a:cubicBezTo>
                  <a:cubicBezTo>
                    <a:pt x="443503" y="2289175"/>
                    <a:pt x="491922" y="2264569"/>
                    <a:pt x="506209" y="2095500"/>
                  </a:cubicBezTo>
                  <a:cubicBezTo>
                    <a:pt x="520496" y="1926431"/>
                    <a:pt x="501447" y="846932"/>
                    <a:pt x="496684" y="762000"/>
                  </a:cubicBezTo>
                  <a:cubicBezTo>
                    <a:pt x="491921" y="677068"/>
                    <a:pt x="419690" y="627856"/>
                    <a:pt x="334759" y="585787"/>
                  </a:cubicBezTo>
                  <a:cubicBezTo>
                    <a:pt x="249828" y="543718"/>
                    <a:pt x="137910" y="521493"/>
                    <a:pt x="101397" y="423862"/>
                  </a:cubicBezTo>
                  <a:cubicBezTo>
                    <a:pt x="64884" y="326231"/>
                    <a:pt x="56946" y="163115"/>
                    <a:pt x="58534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299">
              <a:extLst>
                <a:ext uri="{FF2B5EF4-FFF2-40B4-BE49-F238E27FC236}">
                  <a16:creationId xmlns:a16="http://schemas.microsoft.com/office/drawing/2014/main" id="{90A69481-8466-4463-9FC2-811596E69F95}"/>
                </a:ext>
              </a:extLst>
            </p:cNvPr>
            <p:cNvSpPr/>
            <p:nvPr/>
          </p:nvSpPr>
          <p:spPr>
            <a:xfrm flipH="1">
              <a:off x="1768433" y="3817512"/>
              <a:ext cx="254293" cy="2771469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 w 461824"/>
                <a:gd name="connsiteY0" fmla="*/ 2776470 h 2776470"/>
                <a:gd name="connsiteX1" fmla="*/ 170853 w 461824"/>
                <a:gd name="connsiteY1" fmla="*/ 2476500 h 2776470"/>
                <a:gd name="connsiteX2" fmla="*/ 332777 w 461824"/>
                <a:gd name="connsiteY2" fmla="*/ 2347912 h 2776470"/>
                <a:gd name="connsiteX3" fmla="*/ 456603 w 461824"/>
                <a:gd name="connsiteY3" fmla="*/ 2095500 h 2776470"/>
                <a:gd name="connsiteX4" fmla="*/ 447078 w 461824"/>
                <a:gd name="connsiteY4" fmla="*/ 762000 h 2776470"/>
                <a:gd name="connsiteX5" fmla="*/ 285153 w 461824"/>
                <a:gd name="connsiteY5" fmla="*/ 585787 h 2776470"/>
                <a:gd name="connsiteX6" fmla="*/ 51791 w 461824"/>
                <a:gd name="connsiteY6" fmla="*/ 423862 h 2776470"/>
                <a:gd name="connsiteX7" fmla="*/ 8928 w 461824"/>
                <a:gd name="connsiteY7" fmla="*/ 0 h 2776470"/>
                <a:gd name="connsiteX0" fmla="*/ 0 w 461820"/>
                <a:gd name="connsiteY0" fmla="*/ 2776470 h 2776470"/>
                <a:gd name="connsiteX1" fmla="*/ 84063 w 461820"/>
                <a:gd name="connsiteY1" fmla="*/ 2551849 h 2776470"/>
                <a:gd name="connsiteX2" fmla="*/ 170849 w 461820"/>
                <a:gd name="connsiteY2" fmla="*/ 2476500 h 2776470"/>
                <a:gd name="connsiteX3" fmla="*/ 332773 w 461820"/>
                <a:gd name="connsiteY3" fmla="*/ 2347912 h 2776470"/>
                <a:gd name="connsiteX4" fmla="*/ 456599 w 461820"/>
                <a:gd name="connsiteY4" fmla="*/ 2095500 h 2776470"/>
                <a:gd name="connsiteX5" fmla="*/ 447074 w 461820"/>
                <a:gd name="connsiteY5" fmla="*/ 762000 h 2776470"/>
                <a:gd name="connsiteX6" fmla="*/ 285149 w 461820"/>
                <a:gd name="connsiteY6" fmla="*/ 585787 h 2776470"/>
                <a:gd name="connsiteX7" fmla="*/ 51787 w 461820"/>
                <a:gd name="connsiteY7" fmla="*/ 423862 h 2776470"/>
                <a:gd name="connsiteX8" fmla="*/ 8924 w 461820"/>
                <a:gd name="connsiteY8" fmla="*/ 0 h 2776470"/>
                <a:gd name="connsiteX0" fmla="*/ 0 w 461820"/>
                <a:gd name="connsiteY0" fmla="*/ 2776470 h 2776470"/>
                <a:gd name="connsiteX1" fmla="*/ 84063 w 461820"/>
                <a:gd name="connsiteY1" fmla="*/ 2551849 h 2776470"/>
                <a:gd name="connsiteX2" fmla="*/ 332773 w 461820"/>
                <a:gd name="connsiteY2" fmla="*/ 2347912 h 2776470"/>
                <a:gd name="connsiteX3" fmla="*/ 456599 w 461820"/>
                <a:gd name="connsiteY3" fmla="*/ 2095500 h 2776470"/>
                <a:gd name="connsiteX4" fmla="*/ 447074 w 461820"/>
                <a:gd name="connsiteY4" fmla="*/ 762000 h 2776470"/>
                <a:gd name="connsiteX5" fmla="*/ 285149 w 461820"/>
                <a:gd name="connsiteY5" fmla="*/ 585787 h 2776470"/>
                <a:gd name="connsiteX6" fmla="*/ 51787 w 461820"/>
                <a:gd name="connsiteY6" fmla="*/ 423862 h 2776470"/>
                <a:gd name="connsiteX7" fmla="*/ 8924 w 461820"/>
                <a:gd name="connsiteY7" fmla="*/ 0 h 2776470"/>
                <a:gd name="connsiteX0" fmla="*/ 0 w 461820"/>
                <a:gd name="connsiteY0" fmla="*/ 2810274 h 2810274"/>
                <a:gd name="connsiteX1" fmla="*/ 84063 w 461820"/>
                <a:gd name="connsiteY1" fmla="*/ 2551849 h 2810274"/>
                <a:gd name="connsiteX2" fmla="*/ 332773 w 461820"/>
                <a:gd name="connsiteY2" fmla="*/ 2347912 h 2810274"/>
                <a:gd name="connsiteX3" fmla="*/ 456599 w 461820"/>
                <a:gd name="connsiteY3" fmla="*/ 2095500 h 2810274"/>
                <a:gd name="connsiteX4" fmla="*/ 447074 w 461820"/>
                <a:gd name="connsiteY4" fmla="*/ 762000 h 2810274"/>
                <a:gd name="connsiteX5" fmla="*/ 285149 w 461820"/>
                <a:gd name="connsiteY5" fmla="*/ 585787 h 2810274"/>
                <a:gd name="connsiteX6" fmla="*/ 51787 w 461820"/>
                <a:gd name="connsiteY6" fmla="*/ 423862 h 2810274"/>
                <a:gd name="connsiteX7" fmla="*/ 8924 w 461820"/>
                <a:gd name="connsiteY7" fmla="*/ 0 h 2810274"/>
                <a:gd name="connsiteX0" fmla="*/ 0 w 461820"/>
                <a:gd name="connsiteY0" fmla="*/ 2810274 h 2810274"/>
                <a:gd name="connsiteX1" fmla="*/ 84063 w 461820"/>
                <a:gd name="connsiteY1" fmla="*/ 2551849 h 2810274"/>
                <a:gd name="connsiteX2" fmla="*/ 332773 w 461820"/>
                <a:gd name="connsiteY2" fmla="*/ 2347912 h 2810274"/>
                <a:gd name="connsiteX3" fmla="*/ 456599 w 461820"/>
                <a:gd name="connsiteY3" fmla="*/ 2095500 h 2810274"/>
                <a:gd name="connsiteX4" fmla="*/ 447074 w 461820"/>
                <a:gd name="connsiteY4" fmla="*/ 762000 h 2810274"/>
                <a:gd name="connsiteX5" fmla="*/ 285149 w 461820"/>
                <a:gd name="connsiteY5" fmla="*/ 585787 h 2810274"/>
                <a:gd name="connsiteX6" fmla="*/ 51787 w 461820"/>
                <a:gd name="connsiteY6" fmla="*/ 423862 h 2810274"/>
                <a:gd name="connsiteX7" fmla="*/ 8924 w 461820"/>
                <a:gd name="connsiteY7" fmla="*/ 0 h 28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820" h="2810274">
                  <a:moveTo>
                    <a:pt x="0" y="2810274"/>
                  </a:moveTo>
                  <a:cubicBezTo>
                    <a:pt x="1037" y="2734204"/>
                    <a:pt x="28601" y="2623275"/>
                    <a:pt x="84063" y="2551849"/>
                  </a:cubicBezTo>
                  <a:cubicBezTo>
                    <a:pt x="139525" y="2480423"/>
                    <a:pt x="270684" y="2423970"/>
                    <a:pt x="332773" y="2347912"/>
                  </a:cubicBezTo>
                  <a:cubicBezTo>
                    <a:pt x="394862" y="2271854"/>
                    <a:pt x="442312" y="2264569"/>
                    <a:pt x="456599" y="2095500"/>
                  </a:cubicBezTo>
                  <a:cubicBezTo>
                    <a:pt x="470886" y="1926431"/>
                    <a:pt x="451837" y="846932"/>
                    <a:pt x="447074" y="762000"/>
                  </a:cubicBezTo>
                  <a:cubicBezTo>
                    <a:pt x="442311" y="677068"/>
                    <a:pt x="370080" y="627856"/>
                    <a:pt x="285149" y="585787"/>
                  </a:cubicBezTo>
                  <a:cubicBezTo>
                    <a:pt x="200218" y="543718"/>
                    <a:pt x="88300" y="521493"/>
                    <a:pt x="51787" y="423862"/>
                  </a:cubicBezTo>
                  <a:cubicBezTo>
                    <a:pt x="15274" y="326231"/>
                    <a:pt x="7336" y="163115"/>
                    <a:pt x="8924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00">
              <a:extLst>
                <a:ext uri="{FF2B5EF4-FFF2-40B4-BE49-F238E27FC236}">
                  <a16:creationId xmlns:a16="http://schemas.microsoft.com/office/drawing/2014/main" id="{8720184D-13E3-4852-9F8E-73B96DD58045}"/>
                </a:ext>
              </a:extLst>
            </p:cNvPr>
            <p:cNvSpPr/>
            <p:nvPr/>
          </p:nvSpPr>
          <p:spPr>
            <a:xfrm flipH="1">
              <a:off x="1816446" y="3813049"/>
              <a:ext cx="453144" cy="2767013"/>
            </a:xfrm>
            <a:custGeom>
              <a:avLst/>
              <a:gdLst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81358"/>
                <a:gd name="connsiteY0" fmla="*/ 2781300 h 2781300"/>
                <a:gd name="connsiteX1" fmla="*/ 161076 w 481358"/>
                <a:gd name="connsiteY1" fmla="*/ 2476500 h 2781300"/>
                <a:gd name="connsiteX2" fmla="*/ 342051 w 481358"/>
                <a:gd name="connsiteY2" fmla="*/ 2214562 h 2781300"/>
                <a:gd name="connsiteX3" fmla="*/ 465876 w 481358"/>
                <a:gd name="connsiteY3" fmla="*/ 2024062 h 2781300"/>
                <a:gd name="connsiteX4" fmla="*/ 461113 w 481358"/>
                <a:gd name="connsiteY4" fmla="*/ 762000 h 2781300"/>
                <a:gd name="connsiteX5" fmla="*/ 299188 w 481358"/>
                <a:gd name="connsiteY5" fmla="*/ 585787 h 2781300"/>
                <a:gd name="connsiteX6" fmla="*/ 27726 w 481358"/>
                <a:gd name="connsiteY6" fmla="*/ 423862 h 2781300"/>
                <a:gd name="connsiteX7" fmla="*/ 22963 w 481358"/>
                <a:gd name="connsiteY7" fmla="*/ 0 h 2781300"/>
                <a:gd name="connsiteX0" fmla="*/ 161076 w 478080"/>
                <a:gd name="connsiteY0" fmla="*/ 2781300 h 2781300"/>
                <a:gd name="connsiteX1" fmla="*/ 161076 w 478080"/>
                <a:gd name="connsiteY1" fmla="*/ 2476500 h 2781300"/>
                <a:gd name="connsiteX2" fmla="*/ 342051 w 478080"/>
                <a:gd name="connsiteY2" fmla="*/ 2214562 h 2781300"/>
                <a:gd name="connsiteX3" fmla="*/ 465876 w 478080"/>
                <a:gd name="connsiteY3" fmla="*/ 2024062 h 2781300"/>
                <a:gd name="connsiteX4" fmla="*/ 461113 w 478080"/>
                <a:gd name="connsiteY4" fmla="*/ 762000 h 2781300"/>
                <a:gd name="connsiteX5" fmla="*/ 299188 w 478080"/>
                <a:gd name="connsiteY5" fmla="*/ 585787 h 2781300"/>
                <a:gd name="connsiteX6" fmla="*/ 27726 w 478080"/>
                <a:gd name="connsiteY6" fmla="*/ 423862 h 2781300"/>
                <a:gd name="connsiteX7" fmla="*/ 22963 w 478080"/>
                <a:gd name="connsiteY7" fmla="*/ 0 h 2781300"/>
                <a:gd name="connsiteX0" fmla="*/ 157229 w 474233"/>
                <a:gd name="connsiteY0" fmla="*/ 2781300 h 2781300"/>
                <a:gd name="connsiteX1" fmla="*/ 157229 w 474233"/>
                <a:gd name="connsiteY1" fmla="*/ 2476500 h 2781300"/>
                <a:gd name="connsiteX2" fmla="*/ 338204 w 474233"/>
                <a:gd name="connsiteY2" fmla="*/ 2214562 h 2781300"/>
                <a:gd name="connsiteX3" fmla="*/ 462029 w 474233"/>
                <a:gd name="connsiteY3" fmla="*/ 2024062 h 2781300"/>
                <a:gd name="connsiteX4" fmla="*/ 457266 w 474233"/>
                <a:gd name="connsiteY4" fmla="*/ 762000 h 2781300"/>
                <a:gd name="connsiteX5" fmla="*/ 295341 w 474233"/>
                <a:gd name="connsiteY5" fmla="*/ 585787 h 2781300"/>
                <a:gd name="connsiteX6" fmla="*/ 23879 w 474233"/>
                <a:gd name="connsiteY6" fmla="*/ 423862 h 2781300"/>
                <a:gd name="connsiteX7" fmla="*/ 19116 w 474233"/>
                <a:gd name="connsiteY7" fmla="*/ 0 h 2781300"/>
                <a:gd name="connsiteX0" fmla="*/ 151322 w 468326"/>
                <a:gd name="connsiteY0" fmla="*/ 2781300 h 2781300"/>
                <a:gd name="connsiteX1" fmla="*/ 151322 w 468326"/>
                <a:gd name="connsiteY1" fmla="*/ 2476500 h 2781300"/>
                <a:gd name="connsiteX2" fmla="*/ 332297 w 468326"/>
                <a:gd name="connsiteY2" fmla="*/ 2214562 h 2781300"/>
                <a:gd name="connsiteX3" fmla="*/ 456122 w 468326"/>
                <a:gd name="connsiteY3" fmla="*/ 2024062 h 2781300"/>
                <a:gd name="connsiteX4" fmla="*/ 451359 w 468326"/>
                <a:gd name="connsiteY4" fmla="*/ 762000 h 2781300"/>
                <a:gd name="connsiteX5" fmla="*/ 289434 w 468326"/>
                <a:gd name="connsiteY5" fmla="*/ 585787 h 2781300"/>
                <a:gd name="connsiteX6" fmla="*/ 17972 w 468326"/>
                <a:gd name="connsiteY6" fmla="*/ 423862 h 2781300"/>
                <a:gd name="connsiteX7" fmla="*/ 13209 w 46832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19277 w 455306"/>
                <a:gd name="connsiteY2" fmla="*/ 2214562 h 2781300"/>
                <a:gd name="connsiteX3" fmla="*/ 443102 w 455306"/>
                <a:gd name="connsiteY3" fmla="*/ 2024062 h 2781300"/>
                <a:gd name="connsiteX4" fmla="*/ 438339 w 455306"/>
                <a:gd name="connsiteY4" fmla="*/ 762000 h 2781300"/>
                <a:gd name="connsiteX5" fmla="*/ 276414 w 455306"/>
                <a:gd name="connsiteY5" fmla="*/ 585787 h 2781300"/>
                <a:gd name="connsiteX6" fmla="*/ 43052 w 455306"/>
                <a:gd name="connsiteY6" fmla="*/ 423862 h 2781300"/>
                <a:gd name="connsiteX7" fmla="*/ 189 w 455306"/>
                <a:gd name="connsiteY7" fmla="*/ 0 h 2781300"/>
                <a:gd name="connsiteX0" fmla="*/ 138302 w 455306"/>
                <a:gd name="connsiteY0" fmla="*/ 2781300 h 2781300"/>
                <a:gd name="connsiteX1" fmla="*/ 138302 w 455306"/>
                <a:gd name="connsiteY1" fmla="*/ 2476500 h 2781300"/>
                <a:gd name="connsiteX2" fmla="*/ 309751 w 455306"/>
                <a:gd name="connsiteY2" fmla="*/ 2257425 h 2781300"/>
                <a:gd name="connsiteX3" fmla="*/ 319277 w 455306"/>
                <a:gd name="connsiteY3" fmla="*/ 2214562 h 2781300"/>
                <a:gd name="connsiteX4" fmla="*/ 443102 w 455306"/>
                <a:gd name="connsiteY4" fmla="*/ 2024062 h 2781300"/>
                <a:gd name="connsiteX5" fmla="*/ 438339 w 455306"/>
                <a:gd name="connsiteY5" fmla="*/ 762000 h 2781300"/>
                <a:gd name="connsiteX6" fmla="*/ 276414 w 455306"/>
                <a:gd name="connsiteY6" fmla="*/ 585787 h 2781300"/>
                <a:gd name="connsiteX7" fmla="*/ 43052 w 455306"/>
                <a:gd name="connsiteY7" fmla="*/ 423862 h 2781300"/>
                <a:gd name="connsiteX8" fmla="*/ 189 w 455306"/>
                <a:gd name="connsiteY8" fmla="*/ 0 h 2781300"/>
                <a:gd name="connsiteX0" fmla="*/ 138302 w 461465"/>
                <a:gd name="connsiteY0" fmla="*/ 2781300 h 2781300"/>
                <a:gd name="connsiteX1" fmla="*/ 138302 w 461465"/>
                <a:gd name="connsiteY1" fmla="*/ 2476500 h 2781300"/>
                <a:gd name="connsiteX2" fmla="*/ 309751 w 461465"/>
                <a:gd name="connsiteY2" fmla="*/ 2257425 h 2781300"/>
                <a:gd name="connsiteX3" fmla="*/ 319277 w 461465"/>
                <a:gd name="connsiteY3" fmla="*/ 2214562 h 2781300"/>
                <a:gd name="connsiteX4" fmla="*/ 447864 w 461465"/>
                <a:gd name="connsiteY4" fmla="*/ 2095500 h 2781300"/>
                <a:gd name="connsiteX5" fmla="*/ 438339 w 461465"/>
                <a:gd name="connsiteY5" fmla="*/ 762000 h 2781300"/>
                <a:gd name="connsiteX6" fmla="*/ 276414 w 461465"/>
                <a:gd name="connsiteY6" fmla="*/ 585787 h 2781300"/>
                <a:gd name="connsiteX7" fmla="*/ 43052 w 461465"/>
                <a:gd name="connsiteY7" fmla="*/ 423862 h 2781300"/>
                <a:gd name="connsiteX8" fmla="*/ 189 w 461465"/>
                <a:gd name="connsiteY8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09751 w 455489"/>
                <a:gd name="connsiteY2" fmla="*/ 2257425 h 2781300"/>
                <a:gd name="connsiteX3" fmla="*/ 319277 w 455489"/>
                <a:gd name="connsiteY3" fmla="*/ 2214562 h 2781300"/>
                <a:gd name="connsiteX4" fmla="*/ 447864 w 455489"/>
                <a:gd name="connsiteY4" fmla="*/ 2095500 h 2781300"/>
                <a:gd name="connsiteX5" fmla="*/ 438339 w 455489"/>
                <a:gd name="connsiteY5" fmla="*/ 762000 h 2781300"/>
                <a:gd name="connsiteX6" fmla="*/ 276414 w 455489"/>
                <a:gd name="connsiteY6" fmla="*/ 585787 h 2781300"/>
                <a:gd name="connsiteX7" fmla="*/ 43052 w 455489"/>
                <a:gd name="connsiteY7" fmla="*/ 423862 h 2781300"/>
                <a:gd name="connsiteX8" fmla="*/ 189 w 455489"/>
                <a:gd name="connsiteY8" fmla="*/ 0 h 2781300"/>
                <a:gd name="connsiteX0" fmla="*/ 138302 w 456181"/>
                <a:gd name="connsiteY0" fmla="*/ 2781300 h 2781300"/>
                <a:gd name="connsiteX1" fmla="*/ 138302 w 456181"/>
                <a:gd name="connsiteY1" fmla="*/ 2476500 h 2781300"/>
                <a:gd name="connsiteX2" fmla="*/ 309751 w 456181"/>
                <a:gd name="connsiteY2" fmla="*/ 2257425 h 2781300"/>
                <a:gd name="connsiteX3" fmla="*/ 447864 w 456181"/>
                <a:gd name="connsiteY3" fmla="*/ 2095500 h 2781300"/>
                <a:gd name="connsiteX4" fmla="*/ 438339 w 456181"/>
                <a:gd name="connsiteY4" fmla="*/ 762000 h 2781300"/>
                <a:gd name="connsiteX5" fmla="*/ 276414 w 456181"/>
                <a:gd name="connsiteY5" fmla="*/ 585787 h 2781300"/>
                <a:gd name="connsiteX6" fmla="*/ 43052 w 456181"/>
                <a:gd name="connsiteY6" fmla="*/ 423862 h 2781300"/>
                <a:gd name="connsiteX7" fmla="*/ 189 w 456181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489"/>
                <a:gd name="connsiteY0" fmla="*/ 2781300 h 2781300"/>
                <a:gd name="connsiteX1" fmla="*/ 138302 w 455489"/>
                <a:gd name="connsiteY1" fmla="*/ 2476500 h 2781300"/>
                <a:gd name="connsiteX2" fmla="*/ 319276 w 455489"/>
                <a:gd name="connsiteY2" fmla="*/ 2319337 h 2781300"/>
                <a:gd name="connsiteX3" fmla="*/ 447864 w 455489"/>
                <a:gd name="connsiteY3" fmla="*/ 2095500 h 2781300"/>
                <a:gd name="connsiteX4" fmla="*/ 438339 w 455489"/>
                <a:gd name="connsiteY4" fmla="*/ 762000 h 2781300"/>
                <a:gd name="connsiteX5" fmla="*/ 276414 w 455489"/>
                <a:gd name="connsiteY5" fmla="*/ 585787 h 2781300"/>
                <a:gd name="connsiteX6" fmla="*/ 43052 w 455489"/>
                <a:gd name="connsiteY6" fmla="*/ 423862 h 2781300"/>
                <a:gd name="connsiteX7" fmla="*/ 189 w 455489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5144"/>
                <a:gd name="connsiteY0" fmla="*/ 2781300 h 2781300"/>
                <a:gd name="connsiteX1" fmla="*/ 138302 w 455144"/>
                <a:gd name="connsiteY1" fmla="*/ 2476500 h 2781300"/>
                <a:gd name="connsiteX2" fmla="*/ 324038 w 455144"/>
                <a:gd name="connsiteY2" fmla="*/ 2347912 h 2781300"/>
                <a:gd name="connsiteX3" fmla="*/ 447864 w 455144"/>
                <a:gd name="connsiteY3" fmla="*/ 2095500 h 2781300"/>
                <a:gd name="connsiteX4" fmla="*/ 438339 w 455144"/>
                <a:gd name="connsiteY4" fmla="*/ 762000 h 2781300"/>
                <a:gd name="connsiteX5" fmla="*/ 276414 w 455144"/>
                <a:gd name="connsiteY5" fmla="*/ 585787 h 2781300"/>
                <a:gd name="connsiteX6" fmla="*/ 43052 w 455144"/>
                <a:gd name="connsiteY6" fmla="*/ 423862 h 2781300"/>
                <a:gd name="connsiteX7" fmla="*/ 189 w 455144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38302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138302 w 453085"/>
                <a:gd name="connsiteY0" fmla="*/ 2781300 h 2781300"/>
                <a:gd name="connsiteX1" fmla="*/ 162114 w 453085"/>
                <a:gd name="connsiteY1" fmla="*/ 2476500 h 2781300"/>
                <a:gd name="connsiteX2" fmla="*/ 324038 w 453085"/>
                <a:gd name="connsiteY2" fmla="*/ 2347912 h 2781300"/>
                <a:gd name="connsiteX3" fmla="*/ 447864 w 453085"/>
                <a:gd name="connsiteY3" fmla="*/ 2095500 h 2781300"/>
                <a:gd name="connsiteX4" fmla="*/ 438339 w 453085"/>
                <a:gd name="connsiteY4" fmla="*/ 762000 h 2781300"/>
                <a:gd name="connsiteX5" fmla="*/ 276414 w 453085"/>
                <a:gd name="connsiteY5" fmla="*/ 585787 h 2781300"/>
                <a:gd name="connsiteX6" fmla="*/ 43052 w 453085"/>
                <a:gd name="connsiteY6" fmla="*/ 423862 h 2781300"/>
                <a:gd name="connsiteX7" fmla="*/ 189 w 453085"/>
                <a:gd name="connsiteY7" fmla="*/ 0 h 2781300"/>
                <a:gd name="connsiteX0" fmla="*/ 4 w 454497"/>
                <a:gd name="connsiteY0" fmla="*/ 2767013 h 2767013"/>
                <a:gd name="connsiteX1" fmla="*/ 163526 w 454497"/>
                <a:gd name="connsiteY1" fmla="*/ 2476500 h 2767013"/>
                <a:gd name="connsiteX2" fmla="*/ 325450 w 454497"/>
                <a:gd name="connsiteY2" fmla="*/ 2347912 h 2767013"/>
                <a:gd name="connsiteX3" fmla="*/ 449276 w 454497"/>
                <a:gd name="connsiteY3" fmla="*/ 2095500 h 2767013"/>
                <a:gd name="connsiteX4" fmla="*/ 439751 w 454497"/>
                <a:gd name="connsiteY4" fmla="*/ 762000 h 2767013"/>
                <a:gd name="connsiteX5" fmla="*/ 277826 w 454497"/>
                <a:gd name="connsiteY5" fmla="*/ 585787 h 2767013"/>
                <a:gd name="connsiteX6" fmla="*/ 44464 w 454497"/>
                <a:gd name="connsiteY6" fmla="*/ 423862 h 2767013"/>
                <a:gd name="connsiteX7" fmla="*/ 1601 w 454497"/>
                <a:gd name="connsiteY7" fmla="*/ 0 h 2767013"/>
                <a:gd name="connsiteX0" fmla="*/ 18 w 454511"/>
                <a:gd name="connsiteY0" fmla="*/ 2767013 h 2767013"/>
                <a:gd name="connsiteX1" fmla="*/ 78717 w 454511"/>
                <a:gd name="connsiteY1" fmla="*/ 2471737 h 2767013"/>
                <a:gd name="connsiteX2" fmla="*/ 325464 w 454511"/>
                <a:gd name="connsiteY2" fmla="*/ 2347912 h 2767013"/>
                <a:gd name="connsiteX3" fmla="*/ 449290 w 454511"/>
                <a:gd name="connsiteY3" fmla="*/ 2095500 h 2767013"/>
                <a:gd name="connsiteX4" fmla="*/ 439765 w 454511"/>
                <a:gd name="connsiteY4" fmla="*/ 762000 h 2767013"/>
                <a:gd name="connsiteX5" fmla="*/ 277840 w 454511"/>
                <a:gd name="connsiteY5" fmla="*/ 585787 h 2767013"/>
                <a:gd name="connsiteX6" fmla="*/ 44478 w 454511"/>
                <a:gd name="connsiteY6" fmla="*/ 423862 h 2767013"/>
                <a:gd name="connsiteX7" fmla="*/ 1615 w 454511"/>
                <a:gd name="connsiteY7" fmla="*/ 0 h 2767013"/>
                <a:gd name="connsiteX0" fmla="*/ 70 w 474757"/>
                <a:gd name="connsiteY0" fmla="*/ 2767013 h 2767013"/>
                <a:gd name="connsiteX1" fmla="*/ 78769 w 474757"/>
                <a:gd name="connsiteY1" fmla="*/ 2471737 h 2767013"/>
                <a:gd name="connsiteX2" fmla="*/ 449342 w 474757"/>
                <a:gd name="connsiteY2" fmla="*/ 2095500 h 2767013"/>
                <a:gd name="connsiteX3" fmla="*/ 439817 w 474757"/>
                <a:gd name="connsiteY3" fmla="*/ 762000 h 2767013"/>
                <a:gd name="connsiteX4" fmla="*/ 277892 w 474757"/>
                <a:gd name="connsiteY4" fmla="*/ 585787 h 2767013"/>
                <a:gd name="connsiteX5" fmla="*/ 44530 w 474757"/>
                <a:gd name="connsiteY5" fmla="*/ 423862 h 2767013"/>
                <a:gd name="connsiteX6" fmla="*/ 1667 w 474757"/>
                <a:gd name="connsiteY6" fmla="*/ 0 h 276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757" h="2767013">
                  <a:moveTo>
                    <a:pt x="70" y="2767013"/>
                  </a:moveTo>
                  <a:cubicBezTo>
                    <a:pt x="-723" y="2652316"/>
                    <a:pt x="3890" y="2583656"/>
                    <a:pt x="78769" y="2471737"/>
                  </a:cubicBezTo>
                  <a:cubicBezTo>
                    <a:pt x="153648" y="2359818"/>
                    <a:pt x="389167" y="2380456"/>
                    <a:pt x="449342" y="2095500"/>
                  </a:cubicBezTo>
                  <a:cubicBezTo>
                    <a:pt x="509517" y="1810544"/>
                    <a:pt x="444580" y="846932"/>
                    <a:pt x="439817" y="762000"/>
                  </a:cubicBezTo>
                  <a:cubicBezTo>
                    <a:pt x="435054" y="677068"/>
                    <a:pt x="362823" y="627856"/>
                    <a:pt x="277892" y="585787"/>
                  </a:cubicBezTo>
                  <a:cubicBezTo>
                    <a:pt x="192961" y="543718"/>
                    <a:pt x="81043" y="521493"/>
                    <a:pt x="44530" y="423862"/>
                  </a:cubicBezTo>
                  <a:cubicBezTo>
                    <a:pt x="8017" y="326231"/>
                    <a:pt x="79" y="163115"/>
                    <a:pt x="1667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A090489-94E3-45FC-B2E8-17CC7234DE38}"/>
                </a:ext>
              </a:extLst>
            </p:cNvPr>
            <p:cNvCxnSpPr/>
            <p:nvPr/>
          </p:nvCxnSpPr>
          <p:spPr>
            <a:xfrm flipV="1">
              <a:off x="2267700" y="391367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FAB2826-FEE3-49D7-93F4-87AEEEA9C88A}"/>
                </a:ext>
              </a:extLst>
            </p:cNvPr>
            <p:cNvCxnSpPr/>
            <p:nvPr/>
          </p:nvCxnSpPr>
          <p:spPr>
            <a:xfrm flipV="1">
              <a:off x="2018218" y="3913976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DD60739-D94F-4E56-8B03-9FE3A7F1F294}"/>
                </a:ext>
              </a:extLst>
            </p:cNvPr>
            <p:cNvCxnSpPr/>
            <p:nvPr/>
          </p:nvCxnSpPr>
          <p:spPr>
            <a:xfrm flipV="1">
              <a:off x="1787487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07AD773-F499-41C6-8BAF-5B83C5F9AC69}"/>
                </a:ext>
              </a:extLst>
            </p:cNvPr>
            <p:cNvCxnSpPr/>
            <p:nvPr/>
          </p:nvCxnSpPr>
          <p:spPr>
            <a:xfrm flipV="1">
              <a:off x="1585936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D303FA7-63D1-4BDC-92D6-762A533A024B}"/>
                </a:ext>
              </a:extLst>
            </p:cNvPr>
            <p:cNvCxnSpPr/>
            <p:nvPr/>
          </p:nvCxnSpPr>
          <p:spPr>
            <a:xfrm flipV="1">
              <a:off x="1350743" y="3928265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E4B4AF2-5BF7-45EC-9A47-FBFB8FD68DD5}"/>
                </a:ext>
              </a:extLst>
            </p:cNvPr>
            <p:cNvCxnSpPr/>
            <p:nvPr/>
          </p:nvCxnSpPr>
          <p:spPr>
            <a:xfrm flipV="1">
              <a:off x="1086972" y="3909514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4084BC2-124F-4622-9147-34B442918CCC}"/>
                </a:ext>
              </a:extLst>
            </p:cNvPr>
            <p:cNvCxnSpPr/>
            <p:nvPr/>
          </p:nvCxnSpPr>
          <p:spPr>
            <a:xfrm flipH="1" flipV="1">
              <a:off x="2267700" y="6424590"/>
              <a:ext cx="9526" cy="11521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311A183-1A8F-452A-AB23-78970856E25C}"/>
                </a:ext>
              </a:extLst>
            </p:cNvPr>
            <p:cNvCxnSpPr/>
            <p:nvPr/>
          </p:nvCxnSpPr>
          <p:spPr>
            <a:xfrm flipH="1" flipV="1">
              <a:off x="2013154" y="6424590"/>
              <a:ext cx="7883" cy="14471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45D7C26-EAD3-41A6-8787-F83434718F7D}"/>
                </a:ext>
              </a:extLst>
            </p:cNvPr>
            <p:cNvCxnSpPr/>
            <p:nvPr/>
          </p:nvCxnSpPr>
          <p:spPr>
            <a:xfrm flipV="1">
              <a:off x="1797013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8A7D70A-AD1A-4887-B6DD-4CC3A5292751}"/>
                </a:ext>
              </a:extLst>
            </p:cNvPr>
            <p:cNvCxnSpPr/>
            <p:nvPr/>
          </p:nvCxnSpPr>
          <p:spPr>
            <a:xfrm flipV="1">
              <a:off x="1595462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FFF6625-7F89-46A8-B68F-5FAD5AA69E7E}"/>
                </a:ext>
              </a:extLst>
            </p:cNvPr>
            <p:cNvCxnSpPr/>
            <p:nvPr/>
          </p:nvCxnSpPr>
          <p:spPr>
            <a:xfrm flipV="1">
              <a:off x="1360269" y="6424590"/>
              <a:ext cx="0" cy="15362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A745EDF-126A-4367-BFA2-1BE893EB4029}"/>
                </a:ext>
              </a:extLst>
            </p:cNvPr>
            <p:cNvCxnSpPr/>
            <p:nvPr/>
          </p:nvCxnSpPr>
          <p:spPr>
            <a:xfrm flipV="1">
              <a:off x="1082209" y="6429353"/>
              <a:ext cx="22806" cy="13010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CF0ABD6C-D8C5-42BA-987F-D62E71E35C12}"/>
              </a:ext>
            </a:extLst>
          </p:cNvPr>
          <p:cNvSpPr/>
          <p:nvPr/>
        </p:nvSpPr>
        <p:spPr>
          <a:xfrm>
            <a:off x="2354212" y="4608600"/>
            <a:ext cx="190805" cy="1344175"/>
          </a:xfrm>
          <a:prstGeom prst="rect">
            <a:avLst/>
          </a:prstGeom>
          <a:solidFill>
            <a:srgbClr val="00FF00">
              <a:alpha val="56078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16D555A-11FE-421E-A5F5-A3674FA382D6}"/>
              </a:ext>
            </a:extLst>
          </p:cNvPr>
          <p:cNvSpPr/>
          <p:nvPr/>
        </p:nvSpPr>
        <p:spPr>
          <a:xfrm>
            <a:off x="3765961" y="4608600"/>
            <a:ext cx="190805" cy="1344175"/>
          </a:xfrm>
          <a:prstGeom prst="rect">
            <a:avLst/>
          </a:prstGeom>
          <a:solidFill>
            <a:srgbClr val="00FF00">
              <a:alpha val="56078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EF10047-6EFE-4D1E-A092-F2A8D9187760}"/>
              </a:ext>
            </a:extLst>
          </p:cNvPr>
          <p:cNvSpPr/>
          <p:nvPr/>
        </p:nvSpPr>
        <p:spPr>
          <a:xfrm>
            <a:off x="5130069" y="4599364"/>
            <a:ext cx="190805" cy="1344175"/>
          </a:xfrm>
          <a:prstGeom prst="rect">
            <a:avLst/>
          </a:prstGeom>
          <a:solidFill>
            <a:srgbClr val="00FF00">
              <a:alpha val="56078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FC6C91-6EDA-4251-B894-1565DDC150A4}"/>
              </a:ext>
            </a:extLst>
          </p:cNvPr>
          <p:cNvCxnSpPr/>
          <p:nvPr/>
        </p:nvCxnSpPr>
        <p:spPr>
          <a:xfrm flipH="1">
            <a:off x="5371541" y="4339765"/>
            <a:ext cx="844909" cy="499265"/>
          </a:xfrm>
          <a:prstGeom prst="straightConnector1">
            <a:avLst/>
          </a:prstGeom>
          <a:noFill/>
          <a:ln w="28575" cap="flat" cmpd="sng" algn="ctr">
            <a:solidFill>
              <a:srgbClr val="3717F9"/>
            </a:solidFill>
            <a:prstDash val="solid"/>
            <a:tailEnd type="arrow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1950D06-08E3-4FCE-9971-44D09DC94DDA}"/>
              </a:ext>
            </a:extLst>
          </p:cNvPr>
          <p:cNvCxnSpPr>
            <a:stCxn id="89" idx="1"/>
          </p:cNvCxnSpPr>
          <p:nvPr/>
        </p:nvCxnSpPr>
        <p:spPr>
          <a:xfrm flipH="1" flipV="1">
            <a:off x="5256326" y="5184675"/>
            <a:ext cx="844909" cy="15926"/>
          </a:xfrm>
          <a:prstGeom prst="straightConnector1">
            <a:avLst/>
          </a:prstGeom>
          <a:noFill/>
          <a:ln w="28575" cap="flat" cmpd="sng" algn="ctr">
            <a:solidFill>
              <a:srgbClr val="00FF00"/>
            </a:solidFill>
            <a:prstDash val="solid"/>
            <a:tailEnd type="arrow"/>
          </a:ln>
          <a:effectLst/>
        </p:spPr>
      </p:cxnSp>
      <p:pic>
        <p:nvPicPr>
          <p:cNvPr id="78" name="Picture 4" descr="http://web.clark.edu/ggrey/Physics%20203/Notes/BcirculatesI.gif">
            <a:extLst>
              <a:ext uri="{FF2B5EF4-FFF2-40B4-BE49-F238E27FC236}">
                <a16:creationId xmlns:a16="http://schemas.microsoft.com/office/drawing/2014/main" id="{63F8174F-4AB8-4B33-B628-FADE7829D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9" t="348" b="19921"/>
          <a:stretch/>
        </p:blipFill>
        <p:spPr bwMode="auto">
          <a:xfrm rot="18983939">
            <a:off x="9155399" y="3755648"/>
            <a:ext cx="928209" cy="9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86A93F8-23A9-4625-BA34-D3207C5A16B0}"/>
              </a:ext>
            </a:extLst>
          </p:cNvPr>
          <p:cNvSpPr/>
          <p:nvPr/>
        </p:nvSpPr>
        <p:spPr>
          <a:xfrm>
            <a:off x="6487090" y="2918780"/>
            <a:ext cx="4070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Scanning Tunnel Microscopy NbSe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1 T, 1.8 K,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H. F. Hess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 al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., 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7"/>
              </a:rPr>
              <a:t>PRL 62, 214 (1989)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75E4497-47D6-4AA8-A1D8-DA25D9FAFDF3}"/>
              </a:ext>
            </a:extLst>
          </p:cNvPr>
          <p:cNvSpPr/>
          <p:nvPr/>
        </p:nvSpPr>
        <p:spPr>
          <a:xfrm>
            <a:off x="9295466" y="4723815"/>
            <a:ext cx="614480" cy="230430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CC75047-DF2C-4B69-9F44-AF66D35F44D9}"/>
              </a:ext>
            </a:extLst>
          </p:cNvPr>
          <p:cNvCxnSpPr/>
          <p:nvPr/>
        </p:nvCxnSpPr>
        <p:spPr>
          <a:xfrm flipV="1">
            <a:off x="9487491" y="4596205"/>
            <a:ext cx="9525" cy="23116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A25F7B50-EFEA-4280-BC53-21B8089F08AB}"/>
              </a:ext>
            </a:extLst>
          </p:cNvPr>
          <p:cNvSpPr/>
          <p:nvPr/>
        </p:nvSpPr>
        <p:spPr>
          <a:xfrm>
            <a:off x="9218656" y="3878905"/>
            <a:ext cx="307240" cy="30724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C738584-DC9D-4C79-ABDD-2EC65E3E46D8}"/>
              </a:ext>
            </a:extLst>
          </p:cNvPr>
          <p:cNvCxnSpPr/>
          <p:nvPr/>
        </p:nvCxnSpPr>
        <p:spPr>
          <a:xfrm flipH="1">
            <a:off x="1638824" y="6144800"/>
            <a:ext cx="153621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3AF99A7-36AB-44A0-9A5A-2BBE1CB48452}"/>
              </a:ext>
            </a:extLst>
          </p:cNvPr>
          <p:cNvSpPr txBox="1"/>
          <p:nvPr/>
        </p:nvSpPr>
        <p:spPr>
          <a:xfrm>
            <a:off x="6216450" y="3878905"/>
            <a:ext cx="280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circulating current around tube of radius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l..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creates B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1B809BA-7B97-4AA3-807E-981E0899AD3F}"/>
              </a:ext>
            </a:extLst>
          </p:cNvPr>
          <p:cNvSpPr txBox="1"/>
          <p:nvPr/>
        </p:nvSpPr>
        <p:spPr>
          <a:xfrm>
            <a:off x="6101235" y="4877435"/>
            <a:ext cx="42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center of vortex has superconductivity “suppressed” on scale of coherence length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graphicFrame>
        <p:nvGraphicFramePr>
          <p:cNvPr id="90" name="Object 89">
            <a:extLst>
              <a:ext uri="{FF2B5EF4-FFF2-40B4-BE49-F238E27FC236}">
                <a16:creationId xmlns:a16="http://schemas.microsoft.com/office/drawing/2014/main" id="{ECBAE7A9-462E-48CF-AB27-351A6DE21C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968133"/>
              </p:ext>
            </p:extLst>
          </p:nvPr>
        </p:nvGraphicFramePr>
        <p:xfrm>
          <a:off x="1569445" y="4262955"/>
          <a:ext cx="3571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8" imgW="253800" imgH="228600" progId="Equation.3">
                  <p:embed/>
                </p:oleObj>
              </mc:Choice>
              <mc:Fallback>
                <p:oleObj name="Equation" r:id="rId8" imgW="253800" imgH="228600" progId="Equation.3">
                  <p:embed/>
                  <p:pic>
                    <p:nvPicPr>
                      <p:cNvPr id="15389" name="Object 153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9445" y="4262955"/>
                        <a:ext cx="357188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90">
            <a:extLst>
              <a:ext uri="{FF2B5EF4-FFF2-40B4-BE49-F238E27FC236}">
                <a16:creationId xmlns:a16="http://schemas.microsoft.com/office/drawing/2014/main" id="{027AB97A-AB4E-4414-A0DB-43332A8B4E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811093"/>
              </p:ext>
            </p:extLst>
          </p:nvPr>
        </p:nvGraphicFramePr>
        <p:xfrm>
          <a:off x="8885936" y="5568300"/>
          <a:ext cx="109378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10" imgW="774360" imgH="419040" progId="Equation.3">
                  <p:embed/>
                </p:oleObj>
              </mc:Choice>
              <mc:Fallback>
                <p:oleObj name="Equation" r:id="rId10" imgW="774360" imgH="419040" progId="Equation.3">
                  <p:embed/>
                  <p:pic>
                    <p:nvPicPr>
                      <p:cNvPr id="15390" name="Object 153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5936" y="5568300"/>
                        <a:ext cx="1093788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Rectangle 91">
            <a:extLst>
              <a:ext uri="{FF2B5EF4-FFF2-40B4-BE49-F238E27FC236}">
                <a16:creationId xmlns:a16="http://schemas.microsoft.com/office/drawing/2014/main" id="{F570B8CB-BBA4-4264-AE3C-285BD1315462}"/>
              </a:ext>
            </a:extLst>
          </p:cNvPr>
          <p:cNvSpPr/>
          <p:nvPr/>
        </p:nvSpPr>
        <p:spPr>
          <a:xfrm>
            <a:off x="6178045" y="5645535"/>
            <a:ext cx="2760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Type II superconductor has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B9AC842-63AA-4174-9E5C-F31CBB07F22E}"/>
              </a:ext>
            </a:extLst>
          </p:cNvPr>
          <p:cNvSpPr/>
          <p:nvPr/>
        </p:nvSpPr>
        <p:spPr>
          <a:xfrm rot="18831092">
            <a:off x="9098116" y="3853192"/>
            <a:ext cx="614480" cy="23043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3" name="Object 92">
            <a:extLst>
              <a:ext uri="{FF2B5EF4-FFF2-40B4-BE49-F238E27FC236}">
                <a16:creationId xmlns:a16="http://schemas.microsoft.com/office/drawing/2014/main" id="{56064B93-3843-42EE-B8A7-E1E95BEEFC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28141"/>
              </p:ext>
            </p:extLst>
          </p:nvPr>
        </p:nvGraphicFramePr>
        <p:xfrm>
          <a:off x="10210570" y="5184675"/>
          <a:ext cx="179388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12" imgW="126835" imgH="202936" progId="Equation.3">
                  <p:embed/>
                </p:oleObj>
              </mc:Choice>
              <mc:Fallback>
                <p:oleObj name="Equation" r:id="rId12" imgW="126835" imgH="202936" progId="Equation.3">
                  <p:embed/>
                  <p:pic>
                    <p:nvPicPr>
                      <p:cNvPr id="15393" name="Object 153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0570" y="5184675"/>
                        <a:ext cx="179388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>
            <a:extLst>
              <a:ext uri="{FF2B5EF4-FFF2-40B4-BE49-F238E27FC236}">
                <a16:creationId xmlns:a16="http://schemas.microsoft.com/office/drawing/2014/main" id="{A5926D6B-F040-4835-8C25-FA2DB9BF8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785" y="460860"/>
            <a:ext cx="6365875" cy="101600"/>
          </a:xfrm>
          <a:prstGeom prst="rect">
            <a:avLst/>
          </a:prstGeom>
          <a:gradFill rotWithShape="1">
            <a:gsLst>
              <a:gs pos="0">
                <a:srgbClr val="00E206"/>
              </a:gs>
              <a:gs pos="100000">
                <a:srgbClr val="009999">
                  <a:alpha val="6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A1F96B9-3D24-4537-AA65-93A7D32324F4}"/>
              </a:ext>
            </a:extLst>
          </p:cNvPr>
          <p:cNvSpPr txBox="1"/>
          <p:nvPr/>
        </p:nvSpPr>
        <p:spPr>
          <a:xfrm>
            <a:off x="10912483" y="5681929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</a:t>
            </a:r>
          </a:p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Wellstood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E0E2E38-363B-4D90-B6AC-21A691D700F0}"/>
              </a:ext>
            </a:extLst>
          </p:cNvPr>
          <p:cNvCxnSpPr/>
          <p:nvPr/>
        </p:nvCxnSpPr>
        <p:spPr>
          <a:xfrm flipV="1">
            <a:off x="9474791" y="3661480"/>
            <a:ext cx="0" cy="6144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04D4D9E-E10B-4118-84A3-18BD1944EC4F}"/>
                  </a:ext>
                </a:extLst>
              </p:cNvPr>
              <p:cNvSpPr txBox="1"/>
              <p:nvPr/>
            </p:nvSpPr>
            <p:spPr>
              <a:xfrm>
                <a:off x="9525896" y="3590161"/>
                <a:ext cx="40427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04D4D9E-E10B-4118-84A3-18BD1944E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896" y="3590161"/>
                <a:ext cx="404277" cy="4029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213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D6CEF1-B025-4310-A920-073E26BC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4EF17-A97D-4FC4-8853-9BB43822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49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FAA67A-3D4C-4135-8DD1-DDB75458A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5" y="136525"/>
            <a:ext cx="8977313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504D"/>
                </a:solidFill>
                <a:latin typeface="Times New Roman" pitchFamily="18" charset="0"/>
              </a:rPr>
              <a:t>Rapid Single Flux Quantum Logic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504D"/>
                </a:solidFill>
                <a:latin typeface="Times New Roman" pitchFamily="18" charset="0"/>
              </a:rPr>
              <a:t>superconducting “classical” digital computing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2670578-5289-474D-9EB4-0C9B49D44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521075"/>
            <a:ext cx="4244975" cy="2330450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When (Input +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I</a:t>
            </a:r>
            <a:r>
              <a:rPr kumimoji="0" lang="en-US" sz="1800" b="1" i="0" u="none" strike="noStrike" kern="0" cap="none" spc="0" normalizeH="0" baseline="-19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bias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) exceeds JJ critical current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I</a:t>
            </a:r>
            <a:r>
              <a:rPr kumimoji="0" lang="en-US" sz="1800" b="1" i="0" u="none" strike="noStrike" kern="0" cap="none" spc="0" normalizeH="0" baseline="-19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JJ “flips”, producing an SFQ pulse.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Area of the pulse is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Arial" charset="0"/>
              </a:rPr>
              <a:t>F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0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=2.067 mV-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Pulse width shrinks as J</a:t>
            </a:r>
            <a:r>
              <a:rPr kumimoji="0" lang="en-US" sz="1800" b="1" i="0" u="none" strike="noStrike" kern="0" cap="none" spc="0" normalizeH="0" baseline="-18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increases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SFQ logic is based on counting single flux quanta</a:t>
            </a:r>
          </a:p>
        </p:txBody>
      </p:sp>
      <p:pic>
        <p:nvPicPr>
          <p:cNvPr id="6" name="Picture 8" descr="ptl">
            <a:extLst>
              <a:ext uri="{FF2B5EF4-FFF2-40B4-BE49-F238E27FC236}">
                <a16:creationId xmlns:a16="http://schemas.microsoft.com/office/drawing/2014/main" id="{9D5DCA64-F7D2-42AB-9C68-46F1E2B2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4075" y="1431925"/>
            <a:ext cx="4038600" cy="1412875"/>
          </a:xfrm>
          <a:prstGeom prst="rect">
            <a:avLst/>
          </a:prstGeom>
          <a:noFill/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BC990CE2-EED0-4D94-ADE9-05C6F6303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3489325"/>
            <a:ext cx="4367212" cy="2286000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4025" marR="0" lvl="0" indent="-454025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SFQ pulses propagate along impedance-matched passive transmission line (PTL) at the speed of light in the line (~ c/3).</a:t>
            </a:r>
          </a:p>
          <a:p>
            <a:pPr marL="454025" marR="0" lvl="0" indent="-454025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454025" marR="0" lvl="0" indent="-454025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Multiple pulses can propagate in PTL simultaneously in both directions.  </a:t>
            </a:r>
          </a:p>
          <a:p>
            <a:pPr marL="454025" marR="0" lvl="0" indent="-454025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Circuits can operate at 100’s of GHz</a:t>
            </a:r>
          </a:p>
          <a:p>
            <a:pPr marL="454025" marR="0" lvl="0" indent="-454025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8" name="Group 75">
            <a:extLst>
              <a:ext uri="{FF2B5EF4-FFF2-40B4-BE49-F238E27FC236}">
                <a16:creationId xmlns:a16="http://schemas.microsoft.com/office/drawing/2014/main" id="{1A605572-7C6A-45E7-955B-FB59857E9FB2}"/>
              </a:ext>
            </a:extLst>
          </p:cNvPr>
          <p:cNvGrpSpPr>
            <a:grpSpLocks/>
          </p:cNvGrpSpPr>
          <p:nvPr/>
        </p:nvGrpSpPr>
        <p:grpSpPr bwMode="auto">
          <a:xfrm>
            <a:off x="1971675" y="1073150"/>
            <a:ext cx="3514725" cy="2171700"/>
            <a:chOff x="288" y="590"/>
            <a:chExt cx="2311" cy="1428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29DEFE2-7FD1-4E49-BE35-FD28983AA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1275"/>
              <a:ext cx="114" cy="514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110"/>
                </a:cxn>
                <a:cxn ang="0">
                  <a:pos x="0" y="129"/>
                </a:cxn>
                <a:cxn ang="0">
                  <a:pos x="114" y="165"/>
                </a:cxn>
                <a:cxn ang="0">
                  <a:pos x="0" y="202"/>
                </a:cxn>
                <a:cxn ang="0">
                  <a:pos x="114" y="238"/>
                </a:cxn>
                <a:cxn ang="0">
                  <a:pos x="0" y="275"/>
                </a:cxn>
                <a:cxn ang="0">
                  <a:pos x="114" y="311"/>
                </a:cxn>
                <a:cxn ang="0">
                  <a:pos x="0" y="348"/>
                </a:cxn>
                <a:cxn ang="0">
                  <a:pos x="114" y="384"/>
                </a:cxn>
                <a:cxn ang="0">
                  <a:pos x="57" y="403"/>
                </a:cxn>
                <a:cxn ang="0">
                  <a:pos x="57" y="514"/>
                </a:cxn>
              </a:cxnLst>
              <a:rect l="0" t="0" r="r" b="b"/>
              <a:pathLst>
                <a:path w="114" h="514">
                  <a:moveTo>
                    <a:pt x="57" y="0"/>
                  </a:moveTo>
                  <a:lnTo>
                    <a:pt x="57" y="110"/>
                  </a:lnTo>
                  <a:lnTo>
                    <a:pt x="0" y="129"/>
                  </a:lnTo>
                  <a:lnTo>
                    <a:pt x="114" y="165"/>
                  </a:lnTo>
                  <a:lnTo>
                    <a:pt x="0" y="202"/>
                  </a:lnTo>
                  <a:lnTo>
                    <a:pt x="114" y="238"/>
                  </a:lnTo>
                  <a:lnTo>
                    <a:pt x="0" y="275"/>
                  </a:lnTo>
                  <a:lnTo>
                    <a:pt x="114" y="311"/>
                  </a:lnTo>
                  <a:lnTo>
                    <a:pt x="0" y="348"/>
                  </a:lnTo>
                  <a:lnTo>
                    <a:pt x="114" y="384"/>
                  </a:lnTo>
                  <a:lnTo>
                    <a:pt x="57" y="403"/>
                  </a:lnTo>
                  <a:lnTo>
                    <a:pt x="57" y="514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9816142A-6D74-4DDE-A167-975522447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487"/>
              <a:ext cx="268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Input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Line 14">
              <a:extLst>
                <a:ext uri="{FF2B5EF4-FFF2-40B4-BE49-F238E27FC236}">
                  <a16:creationId xmlns:a16="http://schemas.microsoft.com/office/drawing/2014/main" id="{55B3EF5A-5077-4525-A2D6-3A8AC9F69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1275"/>
              <a:ext cx="228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" name="Line 15">
              <a:extLst>
                <a:ext uri="{FF2B5EF4-FFF2-40B4-BE49-F238E27FC236}">
                  <a16:creationId xmlns:a16="http://schemas.microsoft.com/office/drawing/2014/main" id="{DDD05D27-8545-442C-97EE-58DC47C75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1789"/>
              <a:ext cx="228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D3E0535B-4532-4BBC-952C-C06367EDD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046"/>
              <a:ext cx="29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~1mV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0EC2497-561F-4F0E-98BA-3EB2B4A3A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1430"/>
              <a:ext cx="253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~2ps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5" name="Group 74">
              <a:extLst>
                <a:ext uri="{FF2B5EF4-FFF2-40B4-BE49-F238E27FC236}">
                  <a16:creationId xmlns:a16="http://schemas.microsoft.com/office/drawing/2014/main" id="{8C4AE9C1-472B-4D1E-9BE7-FE92A1EE03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7" y="819"/>
              <a:ext cx="342" cy="560"/>
              <a:chOff x="2067" y="819"/>
              <a:chExt cx="342" cy="560"/>
            </a:xfrm>
          </p:grpSpPr>
          <p:sp>
            <p:nvSpPr>
              <p:cNvPr id="51" name="Freeform 21">
                <a:extLst>
                  <a:ext uri="{FF2B5EF4-FFF2-40B4-BE49-F238E27FC236}">
                    <a16:creationId xmlns:a16="http://schemas.microsoft.com/office/drawing/2014/main" id="{1B435677-689E-484D-A389-8C1F977D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1" y="819"/>
                <a:ext cx="228" cy="560"/>
              </a:xfrm>
              <a:custGeom>
                <a:avLst/>
                <a:gdLst/>
                <a:ahLst/>
                <a:cxnLst>
                  <a:cxn ang="0">
                    <a:pos x="0" y="454"/>
                  </a:cxn>
                  <a:cxn ang="0">
                    <a:pos x="1" y="442"/>
                  </a:cxn>
                  <a:cxn ang="0">
                    <a:pos x="3" y="414"/>
                  </a:cxn>
                  <a:cxn ang="0">
                    <a:pos x="6" y="370"/>
                  </a:cxn>
                  <a:cxn ang="0">
                    <a:pos x="10" y="314"/>
                  </a:cxn>
                  <a:cxn ang="0">
                    <a:pos x="15" y="251"/>
                  </a:cxn>
                  <a:cxn ang="0">
                    <a:pos x="20" y="188"/>
                  </a:cxn>
                  <a:cxn ang="0">
                    <a:pos x="26" y="129"/>
                  </a:cxn>
                  <a:cxn ang="0">
                    <a:pos x="32" y="76"/>
                  </a:cxn>
                  <a:cxn ang="0">
                    <a:pos x="40" y="35"/>
                  </a:cxn>
                  <a:cxn ang="0">
                    <a:pos x="48" y="7"/>
                  </a:cxn>
                  <a:cxn ang="0">
                    <a:pos x="57" y="0"/>
                  </a:cxn>
                  <a:cxn ang="0">
                    <a:pos x="66" y="14"/>
                  </a:cxn>
                  <a:cxn ang="0">
                    <a:pos x="73" y="43"/>
                  </a:cxn>
                  <a:cxn ang="0">
                    <a:pos x="79" y="80"/>
                  </a:cxn>
                  <a:cxn ang="0">
                    <a:pos x="82" y="120"/>
                  </a:cxn>
                  <a:cxn ang="0">
                    <a:pos x="84" y="161"/>
                  </a:cxn>
                  <a:cxn ang="0">
                    <a:pos x="86" y="202"/>
                  </a:cxn>
                  <a:cxn ang="0">
                    <a:pos x="86" y="244"/>
                  </a:cxn>
                  <a:cxn ang="0">
                    <a:pos x="88" y="287"/>
                  </a:cxn>
                  <a:cxn ang="0">
                    <a:pos x="90" y="331"/>
                  </a:cxn>
                  <a:cxn ang="0">
                    <a:pos x="93" y="378"/>
                  </a:cxn>
                  <a:cxn ang="0">
                    <a:pos x="99" y="426"/>
                  </a:cxn>
                  <a:cxn ang="0">
                    <a:pos x="106" y="473"/>
                  </a:cxn>
                  <a:cxn ang="0">
                    <a:pos x="114" y="513"/>
                  </a:cxn>
                  <a:cxn ang="0">
                    <a:pos x="122" y="538"/>
                  </a:cxn>
                  <a:cxn ang="0">
                    <a:pos x="128" y="553"/>
                  </a:cxn>
                  <a:cxn ang="0">
                    <a:pos x="134" y="560"/>
                  </a:cxn>
                  <a:cxn ang="0">
                    <a:pos x="137" y="560"/>
                  </a:cxn>
                  <a:cxn ang="0">
                    <a:pos x="140" y="554"/>
                  </a:cxn>
                  <a:cxn ang="0">
                    <a:pos x="142" y="545"/>
                  </a:cxn>
                  <a:cxn ang="0">
                    <a:pos x="143" y="534"/>
                  </a:cxn>
                  <a:cxn ang="0">
                    <a:pos x="143" y="521"/>
                  </a:cxn>
                  <a:cxn ang="0">
                    <a:pos x="144" y="508"/>
                  </a:cxn>
                  <a:cxn ang="0">
                    <a:pos x="146" y="496"/>
                  </a:cxn>
                  <a:cxn ang="0">
                    <a:pos x="149" y="485"/>
                  </a:cxn>
                  <a:cxn ang="0">
                    <a:pos x="153" y="475"/>
                  </a:cxn>
                  <a:cxn ang="0">
                    <a:pos x="158" y="467"/>
                  </a:cxn>
                  <a:cxn ang="0">
                    <a:pos x="164" y="461"/>
                  </a:cxn>
                  <a:cxn ang="0">
                    <a:pos x="172" y="456"/>
                  </a:cxn>
                  <a:cxn ang="0">
                    <a:pos x="192" y="449"/>
                  </a:cxn>
                  <a:cxn ang="0">
                    <a:pos x="208" y="449"/>
                  </a:cxn>
                  <a:cxn ang="0">
                    <a:pos x="220" y="452"/>
                  </a:cxn>
                  <a:cxn ang="0">
                    <a:pos x="227" y="455"/>
                  </a:cxn>
                </a:cxnLst>
                <a:rect l="0" t="0" r="r" b="b"/>
                <a:pathLst>
                  <a:path w="228" h="560">
                    <a:moveTo>
                      <a:pt x="0" y="456"/>
                    </a:moveTo>
                    <a:lnTo>
                      <a:pt x="0" y="454"/>
                    </a:lnTo>
                    <a:lnTo>
                      <a:pt x="1" y="450"/>
                    </a:lnTo>
                    <a:lnTo>
                      <a:pt x="1" y="442"/>
                    </a:lnTo>
                    <a:lnTo>
                      <a:pt x="2" y="430"/>
                    </a:lnTo>
                    <a:lnTo>
                      <a:pt x="3" y="414"/>
                    </a:lnTo>
                    <a:lnTo>
                      <a:pt x="4" y="394"/>
                    </a:lnTo>
                    <a:lnTo>
                      <a:pt x="6" y="370"/>
                    </a:lnTo>
                    <a:lnTo>
                      <a:pt x="8" y="343"/>
                    </a:lnTo>
                    <a:lnTo>
                      <a:pt x="10" y="314"/>
                    </a:lnTo>
                    <a:lnTo>
                      <a:pt x="13" y="283"/>
                    </a:lnTo>
                    <a:lnTo>
                      <a:pt x="15" y="251"/>
                    </a:lnTo>
                    <a:lnTo>
                      <a:pt x="17" y="219"/>
                    </a:lnTo>
                    <a:lnTo>
                      <a:pt x="20" y="188"/>
                    </a:lnTo>
                    <a:lnTo>
                      <a:pt x="23" y="158"/>
                    </a:lnTo>
                    <a:lnTo>
                      <a:pt x="26" y="129"/>
                    </a:lnTo>
                    <a:lnTo>
                      <a:pt x="29" y="102"/>
                    </a:lnTo>
                    <a:lnTo>
                      <a:pt x="32" y="76"/>
                    </a:lnTo>
                    <a:lnTo>
                      <a:pt x="36" y="54"/>
                    </a:lnTo>
                    <a:lnTo>
                      <a:pt x="40" y="35"/>
                    </a:lnTo>
                    <a:lnTo>
                      <a:pt x="44" y="19"/>
                    </a:lnTo>
                    <a:lnTo>
                      <a:pt x="48" y="7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2" y="4"/>
                    </a:lnTo>
                    <a:lnTo>
                      <a:pt x="66" y="14"/>
                    </a:lnTo>
                    <a:lnTo>
                      <a:pt x="70" y="27"/>
                    </a:lnTo>
                    <a:lnTo>
                      <a:pt x="73" y="43"/>
                    </a:lnTo>
                    <a:lnTo>
                      <a:pt x="76" y="61"/>
                    </a:lnTo>
                    <a:lnTo>
                      <a:pt x="79" y="80"/>
                    </a:lnTo>
                    <a:lnTo>
                      <a:pt x="80" y="100"/>
                    </a:lnTo>
                    <a:lnTo>
                      <a:pt x="82" y="120"/>
                    </a:lnTo>
                    <a:lnTo>
                      <a:pt x="83" y="140"/>
                    </a:lnTo>
                    <a:lnTo>
                      <a:pt x="84" y="161"/>
                    </a:lnTo>
                    <a:lnTo>
                      <a:pt x="85" y="181"/>
                    </a:lnTo>
                    <a:lnTo>
                      <a:pt x="86" y="202"/>
                    </a:lnTo>
                    <a:lnTo>
                      <a:pt x="86" y="223"/>
                    </a:lnTo>
                    <a:lnTo>
                      <a:pt x="86" y="244"/>
                    </a:lnTo>
                    <a:lnTo>
                      <a:pt x="87" y="265"/>
                    </a:lnTo>
                    <a:lnTo>
                      <a:pt x="88" y="287"/>
                    </a:lnTo>
                    <a:lnTo>
                      <a:pt x="89" y="308"/>
                    </a:lnTo>
                    <a:lnTo>
                      <a:pt x="90" y="331"/>
                    </a:lnTo>
                    <a:lnTo>
                      <a:pt x="92" y="354"/>
                    </a:lnTo>
                    <a:lnTo>
                      <a:pt x="93" y="378"/>
                    </a:lnTo>
                    <a:lnTo>
                      <a:pt x="96" y="402"/>
                    </a:lnTo>
                    <a:lnTo>
                      <a:pt x="99" y="426"/>
                    </a:lnTo>
                    <a:lnTo>
                      <a:pt x="102" y="450"/>
                    </a:lnTo>
                    <a:lnTo>
                      <a:pt x="106" y="473"/>
                    </a:lnTo>
                    <a:lnTo>
                      <a:pt x="110" y="494"/>
                    </a:lnTo>
                    <a:lnTo>
                      <a:pt x="114" y="513"/>
                    </a:lnTo>
                    <a:lnTo>
                      <a:pt x="118" y="527"/>
                    </a:lnTo>
                    <a:lnTo>
                      <a:pt x="122" y="538"/>
                    </a:lnTo>
                    <a:lnTo>
                      <a:pt x="125" y="547"/>
                    </a:lnTo>
                    <a:lnTo>
                      <a:pt x="128" y="553"/>
                    </a:lnTo>
                    <a:lnTo>
                      <a:pt x="131" y="558"/>
                    </a:lnTo>
                    <a:lnTo>
                      <a:pt x="134" y="560"/>
                    </a:lnTo>
                    <a:lnTo>
                      <a:pt x="136" y="560"/>
                    </a:lnTo>
                    <a:lnTo>
                      <a:pt x="137" y="560"/>
                    </a:lnTo>
                    <a:lnTo>
                      <a:pt x="139" y="557"/>
                    </a:lnTo>
                    <a:lnTo>
                      <a:pt x="140" y="554"/>
                    </a:lnTo>
                    <a:lnTo>
                      <a:pt x="141" y="550"/>
                    </a:lnTo>
                    <a:lnTo>
                      <a:pt x="142" y="545"/>
                    </a:lnTo>
                    <a:lnTo>
                      <a:pt x="142" y="540"/>
                    </a:lnTo>
                    <a:lnTo>
                      <a:pt x="143" y="534"/>
                    </a:lnTo>
                    <a:lnTo>
                      <a:pt x="143" y="528"/>
                    </a:lnTo>
                    <a:lnTo>
                      <a:pt x="143" y="521"/>
                    </a:lnTo>
                    <a:lnTo>
                      <a:pt x="144" y="515"/>
                    </a:lnTo>
                    <a:lnTo>
                      <a:pt x="144" y="508"/>
                    </a:lnTo>
                    <a:lnTo>
                      <a:pt x="145" y="502"/>
                    </a:lnTo>
                    <a:lnTo>
                      <a:pt x="146" y="496"/>
                    </a:lnTo>
                    <a:lnTo>
                      <a:pt x="147" y="490"/>
                    </a:lnTo>
                    <a:lnTo>
                      <a:pt x="149" y="485"/>
                    </a:lnTo>
                    <a:lnTo>
                      <a:pt x="150" y="480"/>
                    </a:lnTo>
                    <a:lnTo>
                      <a:pt x="153" y="475"/>
                    </a:lnTo>
                    <a:lnTo>
                      <a:pt x="155" y="470"/>
                    </a:lnTo>
                    <a:lnTo>
                      <a:pt x="158" y="467"/>
                    </a:lnTo>
                    <a:lnTo>
                      <a:pt x="161" y="464"/>
                    </a:lnTo>
                    <a:lnTo>
                      <a:pt x="164" y="461"/>
                    </a:lnTo>
                    <a:lnTo>
                      <a:pt x="168" y="458"/>
                    </a:lnTo>
                    <a:lnTo>
                      <a:pt x="172" y="456"/>
                    </a:lnTo>
                    <a:lnTo>
                      <a:pt x="183" y="451"/>
                    </a:lnTo>
                    <a:lnTo>
                      <a:pt x="192" y="449"/>
                    </a:lnTo>
                    <a:lnTo>
                      <a:pt x="200" y="448"/>
                    </a:lnTo>
                    <a:lnTo>
                      <a:pt x="208" y="449"/>
                    </a:lnTo>
                    <a:lnTo>
                      <a:pt x="214" y="451"/>
                    </a:lnTo>
                    <a:lnTo>
                      <a:pt x="220" y="452"/>
                    </a:lnTo>
                    <a:lnTo>
                      <a:pt x="224" y="454"/>
                    </a:lnTo>
                    <a:lnTo>
                      <a:pt x="227" y="455"/>
                    </a:lnTo>
                    <a:lnTo>
                      <a:pt x="228" y="456"/>
                    </a:lnTo>
                  </a:path>
                </a:pathLst>
              </a:custGeom>
              <a:noFill/>
              <a:ln w="36513">
                <a:solidFill>
                  <a:srgbClr val="FF150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37">
                <a:extLst>
                  <a:ext uri="{FF2B5EF4-FFF2-40B4-BE49-F238E27FC236}">
                    <a16:creationId xmlns:a16="http://schemas.microsoft.com/office/drawing/2014/main" id="{A713211A-9D62-421D-B6FE-2CEA3F2D8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7" y="1275"/>
                <a:ext cx="114" cy="1"/>
              </a:xfrm>
              <a:prstGeom prst="line">
                <a:avLst/>
              </a:prstGeom>
              <a:noFill/>
              <a:ln w="36513">
                <a:solidFill>
                  <a:srgbClr val="FF150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16" name="Line 38">
              <a:extLst>
                <a:ext uri="{FF2B5EF4-FFF2-40B4-BE49-F238E27FC236}">
                  <a16:creationId xmlns:a16="http://schemas.microsoft.com/office/drawing/2014/main" id="{6007F328-14FF-490B-B1A9-29E4A0384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2" y="1389"/>
              <a:ext cx="228" cy="228"/>
            </a:xfrm>
            <a:prstGeom prst="line">
              <a:avLst/>
            </a:prstGeom>
            <a:noFill/>
            <a:ln w="36513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7" name="Line 39">
              <a:extLst>
                <a:ext uri="{FF2B5EF4-FFF2-40B4-BE49-F238E27FC236}">
                  <a16:creationId xmlns:a16="http://schemas.microsoft.com/office/drawing/2014/main" id="{6E44E781-1904-4575-89E9-B943A7013A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1389"/>
              <a:ext cx="228" cy="228"/>
            </a:xfrm>
            <a:prstGeom prst="line">
              <a:avLst/>
            </a:prstGeom>
            <a:noFill/>
            <a:ln w="36513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8" name="Rectangle 40">
              <a:extLst>
                <a:ext uri="{FF2B5EF4-FFF2-40B4-BE49-F238E27FC236}">
                  <a16:creationId xmlns:a16="http://schemas.microsoft.com/office/drawing/2014/main" id="{9DC2A52B-D93A-4843-8C81-1EC6692C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803"/>
              <a:ext cx="18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I</a:t>
              </a:r>
              <a:r>
                <a:rPr kumimoji="0" lang="en-US" sz="1600" b="1" i="0" u="none" strike="noStrike" kern="0" cap="none" spc="0" normalizeH="0" baseline="-19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bias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9" name="Line 41">
              <a:extLst>
                <a:ext uri="{FF2B5EF4-FFF2-40B4-BE49-F238E27FC236}">
                  <a16:creationId xmlns:a16="http://schemas.microsoft.com/office/drawing/2014/main" id="{6A36BE98-5AA9-4642-9EF5-D488468D95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1275"/>
              <a:ext cx="1" cy="514"/>
            </a:xfrm>
            <a:prstGeom prst="line">
              <a:avLst/>
            </a:prstGeom>
            <a:noFill/>
            <a:ln w="36513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0" name="Line 42">
              <a:extLst>
                <a:ext uri="{FF2B5EF4-FFF2-40B4-BE49-F238E27FC236}">
                  <a16:creationId xmlns:a16="http://schemas.microsoft.com/office/drawing/2014/main" id="{55DB48E0-A9CE-4522-AB95-DFBB4C726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4" y="1275"/>
              <a:ext cx="228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5A322774-8E4A-4E1F-85EF-321B65E2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1160"/>
              <a:ext cx="202" cy="172"/>
            </a:xfrm>
            <a:custGeom>
              <a:avLst/>
              <a:gdLst/>
              <a:ahLst/>
              <a:cxnLst>
                <a:cxn ang="0">
                  <a:pos x="202" y="110"/>
                </a:cxn>
                <a:cxn ang="0">
                  <a:pos x="202" y="103"/>
                </a:cxn>
                <a:cxn ang="0">
                  <a:pos x="202" y="96"/>
                </a:cxn>
                <a:cxn ang="0">
                  <a:pos x="201" y="89"/>
                </a:cxn>
                <a:cxn ang="0">
                  <a:pos x="200" y="82"/>
                </a:cxn>
                <a:cxn ang="0">
                  <a:pos x="199" y="75"/>
                </a:cxn>
                <a:cxn ang="0">
                  <a:pos x="196" y="68"/>
                </a:cxn>
                <a:cxn ang="0">
                  <a:pos x="194" y="62"/>
                </a:cxn>
                <a:cxn ang="0">
                  <a:pos x="191" y="55"/>
                </a:cxn>
                <a:cxn ang="0">
                  <a:pos x="188" y="49"/>
                </a:cxn>
                <a:cxn ang="0">
                  <a:pos x="184" y="43"/>
                </a:cxn>
                <a:cxn ang="0">
                  <a:pos x="180" y="37"/>
                </a:cxn>
                <a:cxn ang="0">
                  <a:pos x="175" y="32"/>
                </a:cxn>
                <a:cxn ang="0">
                  <a:pos x="170" y="27"/>
                </a:cxn>
                <a:cxn ang="0">
                  <a:pos x="165" y="23"/>
                </a:cxn>
                <a:cxn ang="0">
                  <a:pos x="159" y="18"/>
                </a:cxn>
                <a:cxn ang="0">
                  <a:pos x="153" y="14"/>
                </a:cxn>
                <a:cxn ang="0">
                  <a:pos x="147" y="11"/>
                </a:cxn>
                <a:cxn ang="0">
                  <a:pos x="141" y="8"/>
                </a:cxn>
                <a:cxn ang="0">
                  <a:pos x="134" y="5"/>
                </a:cxn>
                <a:cxn ang="0">
                  <a:pos x="127" y="3"/>
                </a:cxn>
                <a:cxn ang="0">
                  <a:pos x="121" y="2"/>
                </a:cxn>
                <a:cxn ang="0">
                  <a:pos x="113" y="1"/>
                </a:cxn>
                <a:cxn ang="0">
                  <a:pos x="106" y="0"/>
                </a:cxn>
                <a:cxn ang="0">
                  <a:pos x="99" y="0"/>
                </a:cxn>
                <a:cxn ang="0">
                  <a:pos x="92" y="0"/>
                </a:cxn>
                <a:cxn ang="0">
                  <a:pos x="86" y="1"/>
                </a:cxn>
                <a:cxn ang="0">
                  <a:pos x="78" y="2"/>
                </a:cxn>
                <a:cxn ang="0">
                  <a:pos x="72" y="4"/>
                </a:cxn>
                <a:cxn ang="0">
                  <a:pos x="65" y="6"/>
                </a:cxn>
                <a:cxn ang="0">
                  <a:pos x="59" y="9"/>
                </a:cxn>
                <a:cxn ang="0">
                  <a:pos x="52" y="13"/>
                </a:cxn>
                <a:cxn ang="0">
                  <a:pos x="46" y="16"/>
                </a:cxn>
                <a:cxn ang="0">
                  <a:pos x="40" y="20"/>
                </a:cxn>
                <a:cxn ang="0">
                  <a:pos x="35" y="25"/>
                </a:cxn>
                <a:cxn ang="0">
                  <a:pos x="30" y="29"/>
                </a:cxn>
                <a:cxn ang="0">
                  <a:pos x="25" y="34"/>
                </a:cxn>
                <a:cxn ang="0">
                  <a:pos x="21" y="40"/>
                </a:cxn>
                <a:cxn ang="0">
                  <a:pos x="17" y="46"/>
                </a:cxn>
                <a:cxn ang="0">
                  <a:pos x="13" y="52"/>
                </a:cxn>
                <a:cxn ang="0">
                  <a:pos x="10" y="58"/>
                </a:cxn>
                <a:cxn ang="0">
                  <a:pos x="7" y="65"/>
                </a:cxn>
                <a:cxn ang="0">
                  <a:pos x="5" y="71"/>
                </a:cxn>
                <a:cxn ang="0">
                  <a:pos x="3" y="78"/>
                </a:cxn>
                <a:cxn ang="0">
                  <a:pos x="2" y="85"/>
                </a:cxn>
                <a:cxn ang="0">
                  <a:pos x="1" y="92"/>
                </a:cxn>
                <a:cxn ang="0">
                  <a:pos x="0" y="99"/>
                </a:cxn>
                <a:cxn ang="0">
                  <a:pos x="0" y="106"/>
                </a:cxn>
                <a:cxn ang="0">
                  <a:pos x="1" y="113"/>
                </a:cxn>
                <a:cxn ang="0">
                  <a:pos x="2" y="120"/>
                </a:cxn>
                <a:cxn ang="0">
                  <a:pos x="4" y="127"/>
                </a:cxn>
                <a:cxn ang="0">
                  <a:pos x="6" y="134"/>
                </a:cxn>
                <a:cxn ang="0">
                  <a:pos x="8" y="140"/>
                </a:cxn>
                <a:cxn ang="0">
                  <a:pos x="11" y="146"/>
                </a:cxn>
                <a:cxn ang="0">
                  <a:pos x="15" y="153"/>
                </a:cxn>
                <a:cxn ang="0">
                  <a:pos x="19" y="159"/>
                </a:cxn>
                <a:cxn ang="0">
                  <a:pos x="23" y="164"/>
                </a:cxn>
                <a:cxn ang="0">
                  <a:pos x="27" y="170"/>
                </a:cxn>
              </a:cxnLst>
              <a:rect l="0" t="0" r="r" b="b"/>
              <a:pathLst>
                <a:path w="202" h="172">
                  <a:moveTo>
                    <a:pt x="201" y="115"/>
                  </a:moveTo>
                  <a:lnTo>
                    <a:pt x="201" y="113"/>
                  </a:lnTo>
                  <a:lnTo>
                    <a:pt x="201" y="111"/>
                  </a:lnTo>
                  <a:lnTo>
                    <a:pt x="202" y="110"/>
                  </a:lnTo>
                  <a:lnTo>
                    <a:pt x="202" y="108"/>
                  </a:lnTo>
                  <a:lnTo>
                    <a:pt x="202" y="106"/>
                  </a:lnTo>
                  <a:lnTo>
                    <a:pt x="202" y="105"/>
                  </a:lnTo>
                  <a:lnTo>
                    <a:pt x="202" y="103"/>
                  </a:lnTo>
                  <a:lnTo>
                    <a:pt x="202" y="101"/>
                  </a:lnTo>
                  <a:lnTo>
                    <a:pt x="202" y="99"/>
                  </a:lnTo>
                  <a:lnTo>
                    <a:pt x="202" y="97"/>
                  </a:lnTo>
                  <a:lnTo>
                    <a:pt x="202" y="96"/>
                  </a:lnTo>
                  <a:lnTo>
                    <a:pt x="202" y="94"/>
                  </a:lnTo>
                  <a:lnTo>
                    <a:pt x="202" y="92"/>
                  </a:lnTo>
                  <a:lnTo>
                    <a:pt x="201" y="90"/>
                  </a:lnTo>
                  <a:lnTo>
                    <a:pt x="201" y="89"/>
                  </a:lnTo>
                  <a:lnTo>
                    <a:pt x="201" y="87"/>
                  </a:lnTo>
                  <a:lnTo>
                    <a:pt x="201" y="85"/>
                  </a:lnTo>
                  <a:lnTo>
                    <a:pt x="200" y="83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199" y="78"/>
                  </a:lnTo>
                  <a:lnTo>
                    <a:pt x="199" y="77"/>
                  </a:lnTo>
                  <a:lnTo>
                    <a:pt x="199" y="75"/>
                  </a:lnTo>
                  <a:lnTo>
                    <a:pt x="198" y="73"/>
                  </a:lnTo>
                  <a:lnTo>
                    <a:pt x="198" y="71"/>
                  </a:lnTo>
                  <a:lnTo>
                    <a:pt x="197" y="70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5" y="65"/>
                  </a:lnTo>
                  <a:lnTo>
                    <a:pt x="195" y="63"/>
                  </a:lnTo>
                  <a:lnTo>
                    <a:pt x="194" y="62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2" y="57"/>
                  </a:lnTo>
                  <a:lnTo>
                    <a:pt x="191" y="55"/>
                  </a:lnTo>
                  <a:lnTo>
                    <a:pt x="190" y="54"/>
                  </a:lnTo>
                  <a:lnTo>
                    <a:pt x="189" y="52"/>
                  </a:lnTo>
                  <a:lnTo>
                    <a:pt x="188" y="51"/>
                  </a:lnTo>
                  <a:lnTo>
                    <a:pt x="188" y="49"/>
                  </a:lnTo>
                  <a:lnTo>
                    <a:pt x="187" y="47"/>
                  </a:lnTo>
                  <a:lnTo>
                    <a:pt x="186" y="46"/>
                  </a:lnTo>
                  <a:lnTo>
                    <a:pt x="185" y="44"/>
                  </a:lnTo>
                  <a:lnTo>
                    <a:pt x="184" y="43"/>
                  </a:lnTo>
                  <a:lnTo>
                    <a:pt x="183" y="42"/>
                  </a:lnTo>
                  <a:lnTo>
                    <a:pt x="182" y="40"/>
                  </a:lnTo>
                  <a:lnTo>
                    <a:pt x="181" y="39"/>
                  </a:lnTo>
                  <a:lnTo>
                    <a:pt x="180" y="37"/>
                  </a:lnTo>
                  <a:lnTo>
                    <a:pt x="178" y="36"/>
                  </a:lnTo>
                  <a:lnTo>
                    <a:pt x="177" y="35"/>
                  </a:lnTo>
                  <a:lnTo>
                    <a:pt x="176" y="33"/>
                  </a:lnTo>
                  <a:lnTo>
                    <a:pt x="175" y="32"/>
                  </a:lnTo>
                  <a:lnTo>
                    <a:pt x="174" y="31"/>
                  </a:lnTo>
                  <a:lnTo>
                    <a:pt x="173" y="30"/>
                  </a:lnTo>
                  <a:lnTo>
                    <a:pt x="171" y="28"/>
                  </a:lnTo>
                  <a:lnTo>
                    <a:pt x="170" y="27"/>
                  </a:lnTo>
                  <a:lnTo>
                    <a:pt x="169" y="26"/>
                  </a:lnTo>
                  <a:lnTo>
                    <a:pt x="167" y="25"/>
                  </a:lnTo>
                  <a:lnTo>
                    <a:pt x="166" y="24"/>
                  </a:lnTo>
                  <a:lnTo>
                    <a:pt x="165" y="23"/>
                  </a:lnTo>
                  <a:lnTo>
                    <a:pt x="163" y="21"/>
                  </a:lnTo>
                  <a:lnTo>
                    <a:pt x="162" y="20"/>
                  </a:lnTo>
                  <a:lnTo>
                    <a:pt x="160" y="19"/>
                  </a:lnTo>
                  <a:lnTo>
                    <a:pt x="159" y="18"/>
                  </a:lnTo>
                  <a:lnTo>
                    <a:pt x="158" y="17"/>
                  </a:lnTo>
                  <a:lnTo>
                    <a:pt x="156" y="16"/>
                  </a:lnTo>
                  <a:lnTo>
                    <a:pt x="155" y="15"/>
                  </a:lnTo>
                  <a:lnTo>
                    <a:pt x="153" y="14"/>
                  </a:lnTo>
                  <a:lnTo>
                    <a:pt x="152" y="14"/>
                  </a:lnTo>
                  <a:lnTo>
                    <a:pt x="150" y="13"/>
                  </a:lnTo>
                  <a:lnTo>
                    <a:pt x="149" y="12"/>
                  </a:lnTo>
                  <a:lnTo>
                    <a:pt x="147" y="11"/>
                  </a:lnTo>
                  <a:lnTo>
                    <a:pt x="145" y="10"/>
                  </a:lnTo>
                  <a:lnTo>
                    <a:pt x="144" y="9"/>
                  </a:lnTo>
                  <a:lnTo>
                    <a:pt x="142" y="9"/>
                  </a:lnTo>
                  <a:lnTo>
                    <a:pt x="141" y="8"/>
                  </a:lnTo>
                  <a:lnTo>
                    <a:pt x="139" y="7"/>
                  </a:lnTo>
                  <a:lnTo>
                    <a:pt x="137" y="7"/>
                  </a:lnTo>
                  <a:lnTo>
                    <a:pt x="136" y="6"/>
                  </a:lnTo>
                  <a:lnTo>
                    <a:pt x="134" y="5"/>
                  </a:lnTo>
                  <a:lnTo>
                    <a:pt x="132" y="5"/>
                  </a:lnTo>
                  <a:lnTo>
                    <a:pt x="131" y="4"/>
                  </a:lnTo>
                  <a:lnTo>
                    <a:pt x="129" y="4"/>
                  </a:lnTo>
                  <a:lnTo>
                    <a:pt x="127" y="3"/>
                  </a:lnTo>
                  <a:lnTo>
                    <a:pt x="126" y="3"/>
                  </a:lnTo>
                  <a:lnTo>
                    <a:pt x="124" y="3"/>
                  </a:lnTo>
                  <a:lnTo>
                    <a:pt x="122" y="2"/>
                  </a:lnTo>
                  <a:lnTo>
                    <a:pt x="121" y="2"/>
                  </a:lnTo>
                  <a:lnTo>
                    <a:pt x="119" y="1"/>
                  </a:lnTo>
                  <a:lnTo>
                    <a:pt x="117" y="1"/>
                  </a:lnTo>
                  <a:lnTo>
                    <a:pt x="115" y="1"/>
                  </a:lnTo>
                  <a:lnTo>
                    <a:pt x="113" y="1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105" y="0"/>
                  </a:lnTo>
                  <a:lnTo>
                    <a:pt x="103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1" y="0"/>
                  </a:lnTo>
                  <a:lnTo>
                    <a:pt x="89" y="1"/>
                  </a:lnTo>
                  <a:lnTo>
                    <a:pt x="87" y="1"/>
                  </a:lnTo>
                  <a:lnTo>
                    <a:pt x="86" y="1"/>
                  </a:lnTo>
                  <a:lnTo>
                    <a:pt x="84" y="1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7" y="3"/>
                  </a:lnTo>
                  <a:lnTo>
                    <a:pt x="75" y="3"/>
                  </a:lnTo>
                  <a:lnTo>
                    <a:pt x="73" y="4"/>
                  </a:lnTo>
                  <a:lnTo>
                    <a:pt x="72" y="4"/>
                  </a:lnTo>
                  <a:lnTo>
                    <a:pt x="70" y="5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5" y="6"/>
                  </a:lnTo>
                  <a:lnTo>
                    <a:pt x="63" y="7"/>
                  </a:lnTo>
                  <a:lnTo>
                    <a:pt x="62" y="8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7" y="10"/>
                  </a:lnTo>
                  <a:lnTo>
                    <a:pt x="55" y="11"/>
                  </a:lnTo>
                  <a:lnTo>
                    <a:pt x="54" y="12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49" y="14"/>
                  </a:lnTo>
                  <a:lnTo>
                    <a:pt x="48" y="15"/>
                  </a:lnTo>
                  <a:lnTo>
                    <a:pt x="46" y="16"/>
                  </a:lnTo>
                  <a:lnTo>
                    <a:pt x="45" y="17"/>
                  </a:lnTo>
                  <a:lnTo>
                    <a:pt x="43" y="18"/>
                  </a:lnTo>
                  <a:lnTo>
                    <a:pt x="42" y="19"/>
                  </a:lnTo>
                  <a:lnTo>
                    <a:pt x="40" y="20"/>
                  </a:lnTo>
                  <a:lnTo>
                    <a:pt x="39" y="21"/>
                  </a:lnTo>
                  <a:lnTo>
                    <a:pt x="38" y="22"/>
                  </a:lnTo>
                  <a:lnTo>
                    <a:pt x="36" y="23"/>
                  </a:lnTo>
                  <a:lnTo>
                    <a:pt x="35" y="25"/>
                  </a:lnTo>
                  <a:lnTo>
                    <a:pt x="34" y="26"/>
                  </a:lnTo>
                  <a:lnTo>
                    <a:pt x="32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7" y="32"/>
                  </a:lnTo>
                  <a:lnTo>
                    <a:pt x="26" y="33"/>
                  </a:lnTo>
                  <a:lnTo>
                    <a:pt x="25" y="34"/>
                  </a:lnTo>
                  <a:lnTo>
                    <a:pt x="24" y="36"/>
                  </a:lnTo>
                  <a:lnTo>
                    <a:pt x="23" y="37"/>
                  </a:lnTo>
                  <a:lnTo>
                    <a:pt x="22" y="39"/>
                  </a:lnTo>
                  <a:lnTo>
                    <a:pt x="21" y="40"/>
                  </a:lnTo>
                  <a:lnTo>
                    <a:pt x="20" y="41"/>
                  </a:lnTo>
                  <a:lnTo>
                    <a:pt x="19" y="43"/>
                  </a:lnTo>
                  <a:lnTo>
                    <a:pt x="18" y="44"/>
                  </a:lnTo>
                  <a:lnTo>
                    <a:pt x="17" y="46"/>
                  </a:lnTo>
                  <a:lnTo>
                    <a:pt x="16" y="47"/>
                  </a:lnTo>
                  <a:lnTo>
                    <a:pt x="15" y="49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2" y="53"/>
                  </a:lnTo>
                  <a:lnTo>
                    <a:pt x="11" y="55"/>
                  </a:lnTo>
                  <a:lnTo>
                    <a:pt x="11" y="56"/>
                  </a:lnTo>
                  <a:lnTo>
                    <a:pt x="10" y="58"/>
                  </a:lnTo>
                  <a:lnTo>
                    <a:pt x="9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7" y="65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5" y="70"/>
                  </a:lnTo>
                  <a:lnTo>
                    <a:pt x="5" y="71"/>
                  </a:lnTo>
                  <a:lnTo>
                    <a:pt x="4" y="73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3" y="78"/>
                  </a:lnTo>
                  <a:lnTo>
                    <a:pt x="3" y="80"/>
                  </a:lnTo>
                  <a:lnTo>
                    <a:pt x="2" y="81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1" y="87"/>
                  </a:lnTo>
                  <a:lnTo>
                    <a:pt x="1" y="88"/>
                  </a:lnTo>
                  <a:lnTo>
                    <a:pt x="1" y="90"/>
                  </a:lnTo>
                  <a:lnTo>
                    <a:pt x="1" y="92"/>
                  </a:lnTo>
                  <a:lnTo>
                    <a:pt x="1" y="94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1" y="108"/>
                  </a:lnTo>
                  <a:lnTo>
                    <a:pt x="1" y="109"/>
                  </a:lnTo>
                  <a:lnTo>
                    <a:pt x="1" y="111"/>
                  </a:lnTo>
                  <a:lnTo>
                    <a:pt x="1" y="113"/>
                  </a:lnTo>
                  <a:lnTo>
                    <a:pt x="1" y="115"/>
                  </a:lnTo>
                  <a:lnTo>
                    <a:pt x="2" y="117"/>
                  </a:lnTo>
                  <a:lnTo>
                    <a:pt x="2" y="118"/>
                  </a:lnTo>
                  <a:lnTo>
                    <a:pt x="2" y="120"/>
                  </a:lnTo>
                  <a:lnTo>
                    <a:pt x="3" y="122"/>
                  </a:lnTo>
                  <a:lnTo>
                    <a:pt x="3" y="123"/>
                  </a:lnTo>
                  <a:lnTo>
                    <a:pt x="3" y="125"/>
                  </a:lnTo>
                  <a:lnTo>
                    <a:pt x="4" y="127"/>
                  </a:lnTo>
                  <a:lnTo>
                    <a:pt x="4" y="128"/>
                  </a:lnTo>
                  <a:lnTo>
                    <a:pt x="5" y="130"/>
                  </a:lnTo>
                  <a:lnTo>
                    <a:pt x="5" y="132"/>
                  </a:lnTo>
                  <a:lnTo>
                    <a:pt x="6" y="134"/>
                  </a:lnTo>
                  <a:lnTo>
                    <a:pt x="6" y="135"/>
                  </a:lnTo>
                  <a:lnTo>
                    <a:pt x="7" y="137"/>
                  </a:lnTo>
                  <a:lnTo>
                    <a:pt x="8" y="138"/>
                  </a:lnTo>
                  <a:lnTo>
                    <a:pt x="8" y="140"/>
                  </a:lnTo>
                  <a:lnTo>
                    <a:pt x="9" y="142"/>
                  </a:lnTo>
                  <a:lnTo>
                    <a:pt x="10" y="143"/>
                  </a:lnTo>
                  <a:lnTo>
                    <a:pt x="10" y="145"/>
                  </a:lnTo>
                  <a:lnTo>
                    <a:pt x="11" y="146"/>
                  </a:lnTo>
                  <a:lnTo>
                    <a:pt x="12" y="148"/>
                  </a:lnTo>
                  <a:lnTo>
                    <a:pt x="13" y="150"/>
                  </a:lnTo>
                  <a:lnTo>
                    <a:pt x="14" y="151"/>
                  </a:lnTo>
                  <a:lnTo>
                    <a:pt x="15" y="153"/>
                  </a:lnTo>
                  <a:lnTo>
                    <a:pt x="16" y="154"/>
                  </a:lnTo>
                  <a:lnTo>
                    <a:pt x="17" y="156"/>
                  </a:lnTo>
                  <a:lnTo>
                    <a:pt x="18" y="157"/>
                  </a:lnTo>
                  <a:lnTo>
                    <a:pt x="19" y="159"/>
                  </a:lnTo>
                  <a:lnTo>
                    <a:pt x="20" y="160"/>
                  </a:lnTo>
                  <a:lnTo>
                    <a:pt x="21" y="161"/>
                  </a:lnTo>
                  <a:lnTo>
                    <a:pt x="22" y="163"/>
                  </a:lnTo>
                  <a:lnTo>
                    <a:pt x="23" y="164"/>
                  </a:lnTo>
                  <a:lnTo>
                    <a:pt x="24" y="166"/>
                  </a:lnTo>
                  <a:lnTo>
                    <a:pt x="25" y="167"/>
                  </a:lnTo>
                  <a:lnTo>
                    <a:pt x="26" y="168"/>
                  </a:lnTo>
                  <a:lnTo>
                    <a:pt x="27" y="170"/>
                  </a:lnTo>
                  <a:lnTo>
                    <a:pt x="29" y="171"/>
                  </a:lnTo>
                  <a:lnTo>
                    <a:pt x="30" y="172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" name="Line 44">
              <a:extLst>
                <a:ext uri="{FF2B5EF4-FFF2-40B4-BE49-F238E27FC236}">
                  <a16:creationId xmlns:a16="http://schemas.microsoft.com/office/drawing/2014/main" id="{FFA12131-C23E-4699-8999-5CEAF435C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" y="1275"/>
              <a:ext cx="114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" name="Freeform 45">
              <a:extLst>
                <a:ext uri="{FF2B5EF4-FFF2-40B4-BE49-F238E27FC236}">
                  <a16:creationId xmlns:a16="http://schemas.microsoft.com/office/drawing/2014/main" id="{970748CD-C15F-4C4D-95FC-7D61F6E7B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1275"/>
              <a:ext cx="1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4" y="0"/>
                </a:cxn>
              </a:cxnLst>
              <a:rect l="0" t="0" r="r" b="b"/>
              <a:pathLst>
                <a:path w="114">
                  <a:moveTo>
                    <a:pt x="0" y="0"/>
                  </a:moveTo>
                  <a:lnTo>
                    <a:pt x="0" y="0"/>
                  </a:lnTo>
                  <a:lnTo>
                    <a:pt x="114" y="0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" name="Line 46">
              <a:extLst>
                <a:ext uri="{FF2B5EF4-FFF2-40B4-BE49-F238E27FC236}">
                  <a16:creationId xmlns:a16="http://schemas.microsoft.com/office/drawing/2014/main" id="{A9E37FD0-D328-4614-88D5-5E42EDF475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704"/>
              <a:ext cx="1" cy="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" name="Line 47">
              <a:extLst>
                <a:ext uri="{FF2B5EF4-FFF2-40B4-BE49-F238E27FC236}">
                  <a16:creationId xmlns:a16="http://schemas.microsoft.com/office/drawing/2014/main" id="{2129F547-DABF-4A6F-8AA8-19EF35743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704"/>
              <a:ext cx="228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" name="Line 48">
              <a:extLst>
                <a:ext uri="{FF2B5EF4-FFF2-40B4-BE49-F238E27FC236}">
                  <a16:creationId xmlns:a16="http://schemas.microsoft.com/office/drawing/2014/main" id="{4820B640-F921-455C-9BFD-9CAA26DB9A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647"/>
              <a:ext cx="114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" name="Line 49">
              <a:extLst>
                <a:ext uri="{FF2B5EF4-FFF2-40B4-BE49-F238E27FC236}">
                  <a16:creationId xmlns:a16="http://schemas.microsoft.com/office/drawing/2014/main" id="{38DD1B5C-066B-4EA7-B2A0-910E76A86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7" y="590"/>
              <a:ext cx="57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" name="Freeform 50">
              <a:extLst>
                <a:ext uri="{FF2B5EF4-FFF2-40B4-BE49-F238E27FC236}">
                  <a16:creationId xmlns:a16="http://schemas.microsoft.com/office/drawing/2014/main" id="{1061A00E-B33B-4EE1-BAC9-9C8A9170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1157"/>
              <a:ext cx="217" cy="175"/>
            </a:xfrm>
            <a:custGeom>
              <a:avLst/>
              <a:gdLst/>
              <a:ahLst/>
              <a:cxnLst>
                <a:cxn ang="0">
                  <a:pos x="198" y="169"/>
                </a:cxn>
                <a:cxn ang="0">
                  <a:pos x="203" y="161"/>
                </a:cxn>
                <a:cxn ang="0">
                  <a:pos x="207" y="152"/>
                </a:cxn>
                <a:cxn ang="0">
                  <a:pos x="211" y="144"/>
                </a:cxn>
                <a:cxn ang="0">
                  <a:pos x="214" y="135"/>
                </a:cxn>
                <a:cxn ang="0">
                  <a:pos x="215" y="125"/>
                </a:cxn>
                <a:cxn ang="0">
                  <a:pos x="216" y="116"/>
                </a:cxn>
                <a:cxn ang="0">
                  <a:pos x="217" y="106"/>
                </a:cxn>
                <a:cxn ang="0">
                  <a:pos x="216" y="97"/>
                </a:cxn>
                <a:cxn ang="0">
                  <a:pos x="215" y="88"/>
                </a:cxn>
                <a:cxn ang="0">
                  <a:pos x="212" y="78"/>
                </a:cxn>
                <a:cxn ang="0">
                  <a:pos x="209" y="70"/>
                </a:cxn>
                <a:cxn ang="0">
                  <a:pos x="206" y="61"/>
                </a:cxn>
                <a:cxn ang="0">
                  <a:pos x="201" y="53"/>
                </a:cxn>
                <a:cxn ang="0">
                  <a:pos x="196" y="45"/>
                </a:cxn>
                <a:cxn ang="0">
                  <a:pos x="190" y="37"/>
                </a:cxn>
                <a:cxn ang="0">
                  <a:pos x="184" y="30"/>
                </a:cxn>
                <a:cxn ang="0">
                  <a:pos x="176" y="24"/>
                </a:cxn>
                <a:cxn ang="0">
                  <a:pos x="169" y="19"/>
                </a:cxn>
                <a:cxn ang="0">
                  <a:pos x="161" y="14"/>
                </a:cxn>
                <a:cxn ang="0">
                  <a:pos x="152" y="9"/>
                </a:cxn>
                <a:cxn ang="0">
                  <a:pos x="143" y="6"/>
                </a:cxn>
                <a:cxn ang="0">
                  <a:pos x="134" y="3"/>
                </a:cxn>
                <a:cxn ang="0">
                  <a:pos x="125" y="1"/>
                </a:cxn>
                <a:cxn ang="0">
                  <a:pos x="116" y="0"/>
                </a:cxn>
                <a:cxn ang="0">
                  <a:pos x="106" y="0"/>
                </a:cxn>
                <a:cxn ang="0">
                  <a:pos x="97" y="1"/>
                </a:cxn>
                <a:cxn ang="0">
                  <a:pos x="88" y="2"/>
                </a:cxn>
                <a:cxn ang="0">
                  <a:pos x="78" y="4"/>
                </a:cxn>
                <a:cxn ang="0">
                  <a:pos x="69" y="7"/>
                </a:cxn>
                <a:cxn ang="0">
                  <a:pos x="61" y="11"/>
                </a:cxn>
                <a:cxn ang="0">
                  <a:pos x="52" y="16"/>
                </a:cxn>
                <a:cxn ang="0">
                  <a:pos x="45" y="21"/>
                </a:cxn>
                <a:cxn ang="0">
                  <a:pos x="37" y="27"/>
                </a:cxn>
                <a:cxn ang="0">
                  <a:pos x="30" y="33"/>
                </a:cxn>
                <a:cxn ang="0">
                  <a:pos x="24" y="40"/>
                </a:cxn>
                <a:cxn ang="0">
                  <a:pos x="18" y="48"/>
                </a:cxn>
                <a:cxn ang="0">
                  <a:pos x="14" y="56"/>
                </a:cxn>
                <a:cxn ang="0">
                  <a:pos x="9" y="64"/>
                </a:cxn>
                <a:cxn ang="0">
                  <a:pos x="6" y="73"/>
                </a:cxn>
                <a:cxn ang="0">
                  <a:pos x="3" y="82"/>
                </a:cxn>
                <a:cxn ang="0">
                  <a:pos x="1" y="91"/>
                </a:cxn>
                <a:cxn ang="0">
                  <a:pos x="0" y="101"/>
                </a:cxn>
                <a:cxn ang="0">
                  <a:pos x="0" y="110"/>
                </a:cxn>
                <a:cxn ang="0">
                  <a:pos x="0" y="120"/>
                </a:cxn>
                <a:cxn ang="0">
                  <a:pos x="2" y="129"/>
                </a:cxn>
                <a:cxn ang="0">
                  <a:pos x="4" y="138"/>
                </a:cxn>
                <a:cxn ang="0">
                  <a:pos x="7" y="147"/>
                </a:cxn>
                <a:cxn ang="0">
                  <a:pos x="11" y="156"/>
                </a:cxn>
                <a:cxn ang="0">
                  <a:pos x="15" y="164"/>
                </a:cxn>
                <a:cxn ang="0">
                  <a:pos x="20" y="172"/>
                </a:cxn>
              </a:cxnLst>
              <a:rect l="0" t="0" r="r" b="b"/>
              <a:pathLst>
                <a:path w="217" h="175">
                  <a:moveTo>
                    <a:pt x="194" y="175"/>
                  </a:moveTo>
                  <a:lnTo>
                    <a:pt x="195" y="174"/>
                  </a:lnTo>
                  <a:lnTo>
                    <a:pt x="196" y="172"/>
                  </a:lnTo>
                  <a:lnTo>
                    <a:pt x="197" y="170"/>
                  </a:lnTo>
                  <a:lnTo>
                    <a:pt x="198" y="169"/>
                  </a:lnTo>
                  <a:lnTo>
                    <a:pt x="199" y="167"/>
                  </a:lnTo>
                  <a:lnTo>
                    <a:pt x="200" y="166"/>
                  </a:lnTo>
                  <a:lnTo>
                    <a:pt x="201" y="164"/>
                  </a:lnTo>
                  <a:lnTo>
                    <a:pt x="202" y="163"/>
                  </a:lnTo>
                  <a:lnTo>
                    <a:pt x="203" y="161"/>
                  </a:lnTo>
                  <a:lnTo>
                    <a:pt x="204" y="159"/>
                  </a:lnTo>
                  <a:lnTo>
                    <a:pt x="205" y="158"/>
                  </a:lnTo>
                  <a:lnTo>
                    <a:pt x="206" y="156"/>
                  </a:lnTo>
                  <a:lnTo>
                    <a:pt x="207" y="154"/>
                  </a:lnTo>
                  <a:lnTo>
                    <a:pt x="207" y="152"/>
                  </a:lnTo>
                  <a:lnTo>
                    <a:pt x="208" y="151"/>
                  </a:lnTo>
                  <a:lnTo>
                    <a:pt x="209" y="149"/>
                  </a:lnTo>
                  <a:lnTo>
                    <a:pt x="210" y="147"/>
                  </a:lnTo>
                  <a:lnTo>
                    <a:pt x="210" y="145"/>
                  </a:lnTo>
                  <a:lnTo>
                    <a:pt x="211" y="144"/>
                  </a:lnTo>
                  <a:lnTo>
                    <a:pt x="211" y="142"/>
                  </a:lnTo>
                  <a:lnTo>
                    <a:pt x="212" y="140"/>
                  </a:lnTo>
                  <a:lnTo>
                    <a:pt x="213" y="138"/>
                  </a:lnTo>
                  <a:lnTo>
                    <a:pt x="213" y="136"/>
                  </a:lnTo>
                  <a:lnTo>
                    <a:pt x="214" y="135"/>
                  </a:lnTo>
                  <a:lnTo>
                    <a:pt x="214" y="133"/>
                  </a:lnTo>
                  <a:lnTo>
                    <a:pt x="214" y="131"/>
                  </a:lnTo>
                  <a:lnTo>
                    <a:pt x="215" y="129"/>
                  </a:lnTo>
                  <a:lnTo>
                    <a:pt x="215" y="127"/>
                  </a:lnTo>
                  <a:lnTo>
                    <a:pt x="215" y="125"/>
                  </a:lnTo>
                  <a:lnTo>
                    <a:pt x="216" y="123"/>
                  </a:lnTo>
                  <a:lnTo>
                    <a:pt x="216" y="121"/>
                  </a:lnTo>
                  <a:lnTo>
                    <a:pt x="216" y="120"/>
                  </a:lnTo>
                  <a:lnTo>
                    <a:pt x="216" y="118"/>
                  </a:lnTo>
                  <a:lnTo>
                    <a:pt x="216" y="116"/>
                  </a:lnTo>
                  <a:lnTo>
                    <a:pt x="216" y="114"/>
                  </a:lnTo>
                  <a:lnTo>
                    <a:pt x="217" y="112"/>
                  </a:lnTo>
                  <a:lnTo>
                    <a:pt x="217" y="110"/>
                  </a:lnTo>
                  <a:lnTo>
                    <a:pt x="217" y="108"/>
                  </a:lnTo>
                  <a:lnTo>
                    <a:pt x="217" y="106"/>
                  </a:lnTo>
                  <a:lnTo>
                    <a:pt x="217" y="105"/>
                  </a:lnTo>
                  <a:lnTo>
                    <a:pt x="216" y="103"/>
                  </a:lnTo>
                  <a:lnTo>
                    <a:pt x="216" y="101"/>
                  </a:lnTo>
                  <a:lnTo>
                    <a:pt x="216" y="99"/>
                  </a:lnTo>
                  <a:lnTo>
                    <a:pt x="216" y="97"/>
                  </a:lnTo>
                  <a:lnTo>
                    <a:pt x="216" y="95"/>
                  </a:lnTo>
                  <a:lnTo>
                    <a:pt x="216" y="93"/>
                  </a:lnTo>
                  <a:lnTo>
                    <a:pt x="215" y="91"/>
                  </a:lnTo>
                  <a:lnTo>
                    <a:pt x="215" y="90"/>
                  </a:lnTo>
                  <a:lnTo>
                    <a:pt x="215" y="88"/>
                  </a:lnTo>
                  <a:lnTo>
                    <a:pt x="214" y="86"/>
                  </a:lnTo>
                  <a:lnTo>
                    <a:pt x="214" y="84"/>
                  </a:lnTo>
                  <a:lnTo>
                    <a:pt x="213" y="82"/>
                  </a:lnTo>
                  <a:lnTo>
                    <a:pt x="213" y="80"/>
                  </a:lnTo>
                  <a:lnTo>
                    <a:pt x="212" y="78"/>
                  </a:lnTo>
                  <a:lnTo>
                    <a:pt x="212" y="77"/>
                  </a:lnTo>
                  <a:lnTo>
                    <a:pt x="211" y="75"/>
                  </a:lnTo>
                  <a:lnTo>
                    <a:pt x="211" y="73"/>
                  </a:lnTo>
                  <a:lnTo>
                    <a:pt x="210" y="71"/>
                  </a:lnTo>
                  <a:lnTo>
                    <a:pt x="209" y="70"/>
                  </a:lnTo>
                  <a:lnTo>
                    <a:pt x="209" y="68"/>
                  </a:lnTo>
                  <a:lnTo>
                    <a:pt x="208" y="66"/>
                  </a:lnTo>
                  <a:lnTo>
                    <a:pt x="207" y="64"/>
                  </a:lnTo>
                  <a:lnTo>
                    <a:pt x="206" y="63"/>
                  </a:lnTo>
                  <a:lnTo>
                    <a:pt x="206" y="61"/>
                  </a:lnTo>
                  <a:lnTo>
                    <a:pt x="205" y="59"/>
                  </a:lnTo>
                  <a:lnTo>
                    <a:pt x="204" y="57"/>
                  </a:lnTo>
                  <a:lnTo>
                    <a:pt x="203" y="56"/>
                  </a:lnTo>
                  <a:lnTo>
                    <a:pt x="202" y="54"/>
                  </a:lnTo>
                  <a:lnTo>
                    <a:pt x="201" y="53"/>
                  </a:lnTo>
                  <a:lnTo>
                    <a:pt x="200" y="51"/>
                  </a:lnTo>
                  <a:lnTo>
                    <a:pt x="199" y="49"/>
                  </a:lnTo>
                  <a:lnTo>
                    <a:pt x="198" y="48"/>
                  </a:lnTo>
                  <a:lnTo>
                    <a:pt x="197" y="46"/>
                  </a:lnTo>
                  <a:lnTo>
                    <a:pt x="196" y="45"/>
                  </a:lnTo>
                  <a:lnTo>
                    <a:pt x="195" y="43"/>
                  </a:lnTo>
                  <a:lnTo>
                    <a:pt x="194" y="42"/>
                  </a:lnTo>
                  <a:lnTo>
                    <a:pt x="192" y="40"/>
                  </a:lnTo>
                  <a:lnTo>
                    <a:pt x="191" y="39"/>
                  </a:lnTo>
                  <a:lnTo>
                    <a:pt x="190" y="37"/>
                  </a:lnTo>
                  <a:lnTo>
                    <a:pt x="189" y="36"/>
                  </a:lnTo>
                  <a:lnTo>
                    <a:pt x="187" y="35"/>
                  </a:lnTo>
                  <a:lnTo>
                    <a:pt x="186" y="33"/>
                  </a:lnTo>
                  <a:lnTo>
                    <a:pt x="185" y="32"/>
                  </a:lnTo>
                  <a:lnTo>
                    <a:pt x="184" y="30"/>
                  </a:lnTo>
                  <a:lnTo>
                    <a:pt x="182" y="29"/>
                  </a:lnTo>
                  <a:lnTo>
                    <a:pt x="181" y="28"/>
                  </a:lnTo>
                  <a:lnTo>
                    <a:pt x="179" y="27"/>
                  </a:lnTo>
                  <a:lnTo>
                    <a:pt x="178" y="25"/>
                  </a:lnTo>
                  <a:lnTo>
                    <a:pt x="176" y="24"/>
                  </a:lnTo>
                  <a:lnTo>
                    <a:pt x="175" y="23"/>
                  </a:lnTo>
                  <a:lnTo>
                    <a:pt x="173" y="22"/>
                  </a:lnTo>
                  <a:lnTo>
                    <a:pt x="172" y="21"/>
                  </a:lnTo>
                  <a:lnTo>
                    <a:pt x="170" y="20"/>
                  </a:lnTo>
                  <a:lnTo>
                    <a:pt x="169" y="19"/>
                  </a:lnTo>
                  <a:lnTo>
                    <a:pt x="167" y="18"/>
                  </a:lnTo>
                  <a:lnTo>
                    <a:pt x="166" y="17"/>
                  </a:lnTo>
                  <a:lnTo>
                    <a:pt x="164" y="16"/>
                  </a:lnTo>
                  <a:lnTo>
                    <a:pt x="162" y="15"/>
                  </a:lnTo>
                  <a:lnTo>
                    <a:pt x="161" y="14"/>
                  </a:lnTo>
                  <a:lnTo>
                    <a:pt x="159" y="13"/>
                  </a:lnTo>
                  <a:lnTo>
                    <a:pt x="157" y="12"/>
                  </a:lnTo>
                  <a:lnTo>
                    <a:pt x="156" y="11"/>
                  </a:lnTo>
                  <a:lnTo>
                    <a:pt x="154" y="10"/>
                  </a:lnTo>
                  <a:lnTo>
                    <a:pt x="152" y="9"/>
                  </a:lnTo>
                  <a:lnTo>
                    <a:pt x="151" y="9"/>
                  </a:lnTo>
                  <a:lnTo>
                    <a:pt x="149" y="8"/>
                  </a:lnTo>
                  <a:lnTo>
                    <a:pt x="147" y="7"/>
                  </a:lnTo>
                  <a:lnTo>
                    <a:pt x="145" y="7"/>
                  </a:lnTo>
                  <a:lnTo>
                    <a:pt x="143" y="6"/>
                  </a:lnTo>
                  <a:lnTo>
                    <a:pt x="142" y="5"/>
                  </a:lnTo>
                  <a:lnTo>
                    <a:pt x="140" y="5"/>
                  </a:lnTo>
                  <a:lnTo>
                    <a:pt x="138" y="4"/>
                  </a:lnTo>
                  <a:lnTo>
                    <a:pt x="136" y="4"/>
                  </a:lnTo>
                  <a:lnTo>
                    <a:pt x="134" y="3"/>
                  </a:lnTo>
                  <a:lnTo>
                    <a:pt x="133" y="3"/>
                  </a:lnTo>
                  <a:lnTo>
                    <a:pt x="131" y="2"/>
                  </a:lnTo>
                  <a:lnTo>
                    <a:pt x="129" y="2"/>
                  </a:lnTo>
                  <a:lnTo>
                    <a:pt x="127" y="2"/>
                  </a:lnTo>
                  <a:lnTo>
                    <a:pt x="125" y="1"/>
                  </a:lnTo>
                  <a:lnTo>
                    <a:pt x="123" y="1"/>
                  </a:lnTo>
                  <a:lnTo>
                    <a:pt x="122" y="1"/>
                  </a:lnTo>
                  <a:lnTo>
                    <a:pt x="120" y="1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105" y="0"/>
                  </a:lnTo>
                  <a:lnTo>
                    <a:pt x="103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7" y="1"/>
                  </a:lnTo>
                  <a:lnTo>
                    <a:pt x="95" y="1"/>
                  </a:lnTo>
                  <a:lnTo>
                    <a:pt x="93" y="1"/>
                  </a:lnTo>
                  <a:lnTo>
                    <a:pt x="91" y="1"/>
                  </a:lnTo>
                  <a:lnTo>
                    <a:pt x="89" y="2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4" y="3"/>
                  </a:lnTo>
                  <a:lnTo>
                    <a:pt x="82" y="3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7" y="5"/>
                  </a:lnTo>
                  <a:lnTo>
                    <a:pt x="75" y="5"/>
                  </a:lnTo>
                  <a:lnTo>
                    <a:pt x="73" y="6"/>
                  </a:lnTo>
                  <a:lnTo>
                    <a:pt x="71" y="7"/>
                  </a:lnTo>
                  <a:lnTo>
                    <a:pt x="69" y="7"/>
                  </a:lnTo>
                  <a:lnTo>
                    <a:pt x="68" y="8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2" y="10"/>
                  </a:lnTo>
                  <a:lnTo>
                    <a:pt x="61" y="11"/>
                  </a:lnTo>
                  <a:lnTo>
                    <a:pt x="59" y="12"/>
                  </a:lnTo>
                  <a:lnTo>
                    <a:pt x="57" y="13"/>
                  </a:lnTo>
                  <a:lnTo>
                    <a:pt x="56" y="14"/>
                  </a:lnTo>
                  <a:lnTo>
                    <a:pt x="54" y="15"/>
                  </a:lnTo>
                  <a:lnTo>
                    <a:pt x="52" y="16"/>
                  </a:lnTo>
                  <a:lnTo>
                    <a:pt x="51" y="17"/>
                  </a:lnTo>
                  <a:lnTo>
                    <a:pt x="49" y="18"/>
                  </a:lnTo>
                  <a:lnTo>
                    <a:pt x="48" y="19"/>
                  </a:lnTo>
                  <a:lnTo>
                    <a:pt x="46" y="20"/>
                  </a:lnTo>
                  <a:lnTo>
                    <a:pt x="45" y="21"/>
                  </a:lnTo>
                  <a:lnTo>
                    <a:pt x="43" y="22"/>
                  </a:lnTo>
                  <a:lnTo>
                    <a:pt x="42" y="23"/>
                  </a:lnTo>
                  <a:lnTo>
                    <a:pt x="40" y="24"/>
                  </a:lnTo>
                  <a:lnTo>
                    <a:pt x="39" y="25"/>
                  </a:lnTo>
                  <a:lnTo>
                    <a:pt x="37" y="27"/>
                  </a:lnTo>
                  <a:lnTo>
                    <a:pt x="36" y="28"/>
                  </a:lnTo>
                  <a:lnTo>
                    <a:pt x="34" y="29"/>
                  </a:lnTo>
                  <a:lnTo>
                    <a:pt x="33" y="30"/>
                  </a:lnTo>
                  <a:lnTo>
                    <a:pt x="32" y="32"/>
                  </a:lnTo>
                  <a:lnTo>
                    <a:pt x="30" y="33"/>
                  </a:lnTo>
                  <a:lnTo>
                    <a:pt x="29" y="35"/>
                  </a:lnTo>
                  <a:lnTo>
                    <a:pt x="28" y="36"/>
                  </a:lnTo>
                  <a:lnTo>
                    <a:pt x="27" y="37"/>
                  </a:lnTo>
                  <a:lnTo>
                    <a:pt x="25" y="39"/>
                  </a:lnTo>
                  <a:lnTo>
                    <a:pt x="24" y="40"/>
                  </a:lnTo>
                  <a:lnTo>
                    <a:pt x="23" y="42"/>
                  </a:lnTo>
                  <a:lnTo>
                    <a:pt x="22" y="43"/>
                  </a:lnTo>
                  <a:lnTo>
                    <a:pt x="21" y="45"/>
                  </a:lnTo>
                  <a:lnTo>
                    <a:pt x="20" y="46"/>
                  </a:lnTo>
                  <a:lnTo>
                    <a:pt x="18" y="48"/>
                  </a:lnTo>
                  <a:lnTo>
                    <a:pt x="17" y="49"/>
                  </a:lnTo>
                  <a:lnTo>
                    <a:pt x="16" y="51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4" y="56"/>
                  </a:lnTo>
                  <a:lnTo>
                    <a:pt x="13" y="57"/>
                  </a:lnTo>
                  <a:lnTo>
                    <a:pt x="12" y="59"/>
                  </a:lnTo>
                  <a:lnTo>
                    <a:pt x="11" y="61"/>
                  </a:lnTo>
                  <a:lnTo>
                    <a:pt x="10" y="63"/>
                  </a:lnTo>
                  <a:lnTo>
                    <a:pt x="9" y="64"/>
                  </a:lnTo>
                  <a:lnTo>
                    <a:pt x="9" y="66"/>
                  </a:lnTo>
                  <a:lnTo>
                    <a:pt x="8" y="68"/>
                  </a:lnTo>
                  <a:lnTo>
                    <a:pt x="7" y="70"/>
                  </a:lnTo>
                  <a:lnTo>
                    <a:pt x="6" y="71"/>
                  </a:lnTo>
                  <a:lnTo>
                    <a:pt x="6" y="73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2" y="86"/>
                  </a:lnTo>
                  <a:lnTo>
                    <a:pt x="2" y="88"/>
                  </a:lnTo>
                  <a:lnTo>
                    <a:pt x="2" y="90"/>
                  </a:lnTo>
                  <a:lnTo>
                    <a:pt x="1" y="91"/>
                  </a:lnTo>
                  <a:lnTo>
                    <a:pt x="1" y="93"/>
                  </a:lnTo>
                  <a:lnTo>
                    <a:pt x="1" y="95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1" y="123"/>
                  </a:lnTo>
                  <a:lnTo>
                    <a:pt x="1" y="125"/>
                  </a:lnTo>
                  <a:lnTo>
                    <a:pt x="2" y="127"/>
                  </a:lnTo>
                  <a:lnTo>
                    <a:pt x="2" y="129"/>
                  </a:lnTo>
                  <a:lnTo>
                    <a:pt x="2" y="131"/>
                  </a:lnTo>
                  <a:lnTo>
                    <a:pt x="3" y="133"/>
                  </a:lnTo>
                  <a:lnTo>
                    <a:pt x="3" y="135"/>
                  </a:lnTo>
                  <a:lnTo>
                    <a:pt x="4" y="136"/>
                  </a:lnTo>
                  <a:lnTo>
                    <a:pt x="4" y="138"/>
                  </a:lnTo>
                  <a:lnTo>
                    <a:pt x="5" y="140"/>
                  </a:lnTo>
                  <a:lnTo>
                    <a:pt x="5" y="142"/>
                  </a:lnTo>
                  <a:lnTo>
                    <a:pt x="6" y="144"/>
                  </a:lnTo>
                  <a:lnTo>
                    <a:pt x="6" y="145"/>
                  </a:lnTo>
                  <a:lnTo>
                    <a:pt x="7" y="147"/>
                  </a:lnTo>
                  <a:lnTo>
                    <a:pt x="8" y="149"/>
                  </a:lnTo>
                  <a:lnTo>
                    <a:pt x="8" y="151"/>
                  </a:lnTo>
                  <a:lnTo>
                    <a:pt x="9" y="152"/>
                  </a:lnTo>
                  <a:lnTo>
                    <a:pt x="10" y="154"/>
                  </a:lnTo>
                  <a:lnTo>
                    <a:pt x="11" y="156"/>
                  </a:lnTo>
                  <a:lnTo>
                    <a:pt x="12" y="158"/>
                  </a:lnTo>
                  <a:lnTo>
                    <a:pt x="13" y="159"/>
                  </a:lnTo>
                  <a:lnTo>
                    <a:pt x="13" y="161"/>
                  </a:lnTo>
                  <a:lnTo>
                    <a:pt x="14" y="163"/>
                  </a:lnTo>
                  <a:lnTo>
                    <a:pt x="15" y="164"/>
                  </a:lnTo>
                  <a:lnTo>
                    <a:pt x="16" y="166"/>
                  </a:lnTo>
                  <a:lnTo>
                    <a:pt x="17" y="167"/>
                  </a:lnTo>
                  <a:lnTo>
                    <a:pt x="18" y="169"/>
                  </a:lnTo>
                  <a:lnTo>
                    <a:pt x="19" y="170"/>
                  </a:lnTo>
                  <a:lnTo>
                    <a:pt x="20" y="172"/>
                  </a:lnTo>
                  <a:lnTo>
                    <a:pt x="22" y="174"/>
                  </a:lnTo>
                  <a:lnTo>
                    <a:pt x="23" y="175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" name="Freeform 51">
              <a:extLst>
                <a:ext uri="{FF2B5EF4-FFF2-40B4-BE49-F238E27FC236}">
                  <a16:creationId xmlns:a16="http://schemas.microsoft.com/office/drawing/2014/main" id="{22BDD809-9E15-41AA-8283-8B2A4FB99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" y="1617"/>
              <a:ext cx="1" cy="2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4"/>
                </a:cxn>
                <a:cxn ang="0">
                  <a:pos x="0" y="228"/>
                </a:cxn>
              </a:cxnLst>
              <a:rect l="0" t="0" r="r" b="b"/>
              <a:pathLst>
                <a:path h="228">
                  <a:moveTo>
                    <a:pt x="0" y="0"/>
                  </a:moveTo>
                  <a:lnTo>
                    <a:pt x="0" y="114"/>
                  </a:lnTo>
                  <a:lnTo>
                    <a:pt x="0" y="228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" name="Line 52">
              <a:extLst>
                <a:ext uri="{FF2B5EF4-FFF2-40B4-BE49-F238E27FC236}">
                  <a16:creationId xmlns:a16="http://schemas.microsoft.com/office/drawing/2014/main" id="{682B4AE4-3B7A-4339-9F17-A21F6496E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" y="1845"/>
              <a:ext cx="228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1" name="Line 53">
              <a:extLst>
                <a:ext uri="{FF2B5EF4-FFF2-40B4-BE49-F238E27FC236}">
                  <a16:creationId xmlns:a16="http://schemas.microsoft.com/office/drawing/2014/main" id="{0B338AE9-6FDD-4F87-9007-93D9341B84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" y="1903"/>
              <a:ext cx="115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2" name="Line 54">
              <a:extLst>
                <a:ext uri="{FF2B5EF4-FFF2-40B4-BE49-F238E27FC236}">
                  <a16:creationId xmlns:a16="http://schemas.microsoft.com/office/drawing/2014/main" id="{C90A607E-B340-4EA0-AB6A-96E41A203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" y="1960"/>
              <a:ext cx="57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3" name="Freeform 55">
              <a:extLst>
                <a:ext uri="{FF2B5EF4-FFF2-40B4-BE49-F238E27FC236}">
                  <a16:creationId xmlns:a16="http://schemas.microsoft.com/office/drawing/2014/main" id="{66F7F358-959A-431B-9A38-942D81C93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" y="1503"/>
              <a:ext cx="114" cy="5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5"/>
                </a:cxn>
                <a:cxn ang="0">
                  <a:pos x="1" y="8"/>
                </a:cxn>
                <a:cxn ang="0">
                  <a:pos x="2" y="11"/>
                </a:cxn>
                <a:cxn ang="0">
                  <a:pos x="2" y="14"/>
                </a:cxn>
                <a:cxn ang="0">
                  <a:pos x="3" y="17"/>
                </a:cxn>
                <a:cxn ang="0">
                  <a:pos x="4" y="20"/>
                </a:cxn>
                <a:cxn ang="0">
                  <a:pos x="5" y="23"/>
                </a:cxn>
                <a:cxn ang="0">
                  <a:pos x="6" y="25"/>
                </a:cxn>
                <a:cxn ang="0">
                  <a:pos x="8" y="28"/>
                </a:cxn>
                <a:cxn ang="0">
                  <a:pos x="9" y="30"/>
                </a:cxn>
                <a:cxn ang="0">
                  <a:pos x="11" y="33"/>
                </a:cxn>
                <a:cxn ang="0">
                  <a:pos x="13" y="35"/>
                </a:cxn>
                <a:cxn ang="0">
                  <a:pos x="15" y="38"/>
                </a:cxn>
                <a:cxn ang="0">
                  <a:pos x="16" y="40"/>
                </a:cxn>
                <a:cxn ang="0">
                  <a:pos x="19" y="42"/>
                </a:cxn>
                <a:cxn ang="0">
                  <a:pos x="21" y="44"/>
                </a:cxn>
                <a:cxn ang="0">
                  <a:pos x="23" y="46"/>
                </a:cxn>
                <a:cxn ang="0">
                  <a:pos x="26" y="48"/>
                </a:cxn>
                <a:cxn ang="0">
                  <a:pos x="28" y="49"/>
                </a:cxn>
                <a:cxn ang="0">
                  <a:pos x="31" y="51"/>
                </a:cxn>
                <a:cxn ang="0">
                  <a:pos x="33" y="52"/>
                </a:cxn>
                <a:cxn ang="0">
                  <a:pos x="36" y="53"/>
                </a:cxn>
                <a:cxn ang="0">
                  <a:pos x="39" y="54"/>
                </a:cxn>
                <a:cxn ang="0">
                  <a:pos x="42" y="55"/>
                </a:cxn>
                <a:cxn ang="0">
                  <a:pos x="45" y="56"/>
                </a:cxn>
                <a:cxn ang="0">
                  <a:pos x="48" y="56"/>
                </a:cxn>
                <a:cxn ang="0">
                  <a:pos x="51" y="57"/>
                </a:cxn>
                <a:cxn ang="0">
                  <a:pos x="53" y="57"/>
                </a:cxn>
                <a:cxn ang="0">
                  <a:pos x="57" y="57"/>
                </a:cxn>
                <a:cxn ang="0">
                  <a:pos x="60" y="57"/>
                </a:cxn>
                <a:cxn ang="0">
                  <a:pos x="62" y="57"/>
                </a:cxn>
                <a:cxn ang="0">
                  <a:pos x="65" y="57"/>
                </a:cxn>
                <a:cxn ang="0">
                  <a:pos x="68" y="56"/>
                </a:cxn>
                <a:cxn ang="0">
                  <a:pos x="71" y="56"/>
                </a:cxn>
                <a:cxn ang="0">
                  <a:pos x="74" y="55"/>
                </a:cxn>
                <a:cxn ang="0">
                  <a:pos x="77" y="54"/>
                </a:cxn>
                <a:cxn ang="0">
                  <a:pos x="80" y="53"/>
                </a:cxn>
                <a:cxn ang="0">
                  <a:pos x="83" y="52"/>
                </a:cxn>
                <a:cxn ang="0">
                  <a:pos x="85" y="50"/>
                </a:cxn>
                <a:cxn ang="0">
                  <a:pos x="88" y="49"/>
                </a:cxn>
                <a:cxn ang="0">
                  <a:pos x="90" y="47"/>
                </a:cxn>
                <a:cxn ang="0">
                  <a:pos x="93" y="45"/>
                </a:cxn>
                <a:cxn ang="0">
                  <a:pos x="95" y="43"/>
                </a:cxn>
                <a:cxn ang="0">
                  <a:pos x="97" y="41"/>
                </a:cxn>
                <a:cxn ang="0">
                  <a:pos x="99" y="39"/>
                </a:cxn>
                <a:cxn ang="0">
                  <a:pos x="101" y="37"/>
                </a:cxn>
                <a:cxn ang="0">
                  <a:pos x="103" y="35"/>
                </a:cxn>
                <a:cxn ang="0">
                  <a:pos x="105" y="32"/>
                </a:cxn>
                <a:cxn ang="0">
                  <a:pos x="106" y="30"/>
                </a:cxn>
                <a:cxn ang="0">
                  <a:pos x="108" y="27"/>
                </a:cxn>
                <a:cxn ang="0">
                  <a:pos x="109" y="24"/>
                </a:cxn>
                <a:cxn ang="0">
                  <a:pos x="110" y="22"/>
                </a:cxn>
                <a:cxn ang="0">
                  <a:pos x="111" y="19"/>
                </a:cxn>
                <a:cxn ang="0">
                  <a:pos x="112" y="16"/>
                </a:cxn>
                <a:cxn ang="0">
                  <a:pos x="113" y="13"/>
                </a:cxn>
                <a:cxn ang="0">
                  <a:pos x="114" y="10"/>
                </a:cxn>
                <a:cxn ang="0">
                  <a:pos x="114" y="7"/>
                </a:cxn>
                <a:cxn ang="0">
                  <a:pos x="114" y="4"/>
                </a:cxn>
                <a:cxn ang="0">
                  <a:pos x="114" y="1"/>
                </a:cxn>
              </a:cxnLst>
              <a:rect l="0" t="0" r="r" b="b"/>
              <a:pathLst>
                <a:path w="114" h="57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7" y="26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2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36"/>
                  </a:lnTo>
                  <a:lnTo>
                    <a:pt x="14" y="37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40" y="54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5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5" y="57"/>
                  </a:lnTo>
                  <a:lnTo>
                    <a:pt x="56" y="57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9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1" y="57"/>
                  </a:lnTo>
                  <a:lnTo>
                    <a:pt x="62" y="57"/>
                  </a:lnTo>
                  <a:lnTo>
                    <a:pt x="63" y="57"/>
                  </a:lnTo>
                  <a:lnTo>
                    <a:pt x="64" y="57"/>
                  </a:lnTo>
                  <a:lnTo>
                    <a:pt x="65" y="57"/>
                  </a:lnTo>
                  <a:lnTo>
                    <a:pt x="66" y="57"/>
                  </a:lnTo>
                  <a:lnTo>
                    <a:pt x="67" y="56"/>
                  </a:lnTo>
                  <a:lnTo>
                    <a:pt x="68" y="56"/>
                  </a:lnTo>
                  <a:lnTo>
                    <a:pt x="69" y="56"/>
                  </a:lnTo>
                  <a:lnTo>
                    <a:pt x="70" y="56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3" y="55"/>
                  </a:lnTo>
                  <a:lnTo>
                    <a:pt x="74" y="55"/>
                  </a:lnTo>
                  <a:lnTo>
                    <a:pt x="75" y="54"/>
                  </a:lnTo>
                  <a:lnTo>
                    <a:pt x="76" y="54"/>
                  </a:lnTo>
                  <a:lnTo>
                    <a:pt x="77" y="54"/>
                  </a:lnTo>
                  <a:lnTo>
                    <a:pt x="78" y="54"/>
                  </a:lnTo>
                  <a:lnTo>
                    <a:pt x="79" y="53"/>
                  </a:lnTo>
                  <a:lnTo>
                    <a:pt x="80" y="53"/>
                  </a:lnTo>
                  <a:lnTo>
                    <a:pt x="81" y="52"/>
                  </a:lnTo>
                  <a:lnTo>
                    <a:pt x="82" y="52"/>
                  </a:lnTo>
                  <a:lnTo>
                    <a:pt x="83" y="52"/>
                  </a:lnTo>
                  <a:lnTo>
                    <a:pt x="83" y="51"/>
                  </a:lnTo>
                  <a:lnTo>
                    <a:pt x="84" y="51"/>
                  </a:lnTo>
                  <a:lnTo>
                    <a:pt x="85" y="50"/>
                  </a:lnTo>
                  <a:lnTo>
                    <a:pt x="86" y="50"/>
                  </a:lnTo>
                  <a:lnTo>
                    <a:pt x="87" y="49"/>
                  </a:lnTo>
                  <a:lnTo>
                    <a:pt x="88" y="49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90" y="47"/>
                  </a:lnTo>
                  <a:lnTo>
                    <a:pt x="91" y="46"/>
                  </a:lnTo>
                  <a:lnTo>
                    <a:pt x="92" y="46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4" y="44"/>
                  </a:lnTo>
                  <a:lnTo>
                    <a:pt x="95" y="43"/>
                  </a:lnTo>
                  <a:lnTo>
                    <a:pt x="96" y="43"/>
                  </a:lnTo>
                  <a:lnTo>
                    <a:pt x="96" y="42"/>
                  </a:lnTo>
                  <a:lnTo>
                    <a:pt x="97" y="41"/>
                  </a:lnTo>
                  <a:lnTo>
                    <a:pt x="98" y="41"/>
                  </a:lnTo>
                  <a:lnTo>
                    <a:pt x="98" y="40"/>
                  </a:lnTo>
                  <a:lnTo>
                    <a:pt x="99" y="39"/>
                  </a:lnTo>
                  <a:lnTo>
                    <a:pt x="100" y="38"/>
                  </a:lnTo>
                  <a:lnTo>
                    <a:pt x="101" y="38"/>
                  </a:lnTo>
                  <a:lnTo>
                    <a:pt x="101" y="37"/>
                  </a:lnTo>
                  <a:lnTo>
                    <a:pt x="102" y="36"/>
                  </a:lnTo>
                  <a:lnTo>
                    <a:pt x="102" y="35"/>
                  </a:lnTo>
                  <a:lnTo>
                    <a:pt x="103" y="35"/>
                  </a:lnTo>
                  <a:lnTo>
                    <a:pt x="104" y="34"/>
                  </a:lnTo>
                  <a:lnTo>
                    <a:pt x="104" y="33"/>
                  </a:lnTo>
                  <a:lnTo>
                    <a:pt x="105" y="32"/>
                  </a:lnTo>
                  <a:lnTo>
                    <a:pt x="105" y="31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7" y="29"/>
                  </a:lnTo>
                  <a:lnTo>
                    <a:pt x="107" y="28"/>
                  </a:lnTo>
                  <a:lnTo>
                    <a:pt x="108" y="27"/>
                  </a:lnTo>
                  <a:lnTo>
                    <a:pt x="108" y="26"/>
                  </a:lnTo>
                  <a:lnTo>
                    <a:pt x="109" y="25"/>
                  </a:lnTo>
                  <a:lnTo>
                    <a:pt x="109" y="24"/>
                  </a:lnTo>
                  <a:lnTo>
                    <a:pt x="110" y="23"/>
                  </a:lnTo>
                  <a:lnTo>
                    <a:pt x="110" y="23"/>
                  </a:lnTo>
                  <a:lnTo>
                    <a:pt x="110" y="22"/>
                  </a:lnTo>
                  <a:lnTo>
                    <a:pt x="111" y="21"/>
                  </a:lnTo>
                  <a:lnTo>
                    <a:pt x="111" y="20"/>
                  </a:lnTo>
                  <a:lnTo>
                    <a:pt x="111" y="19"/>
                  </a:lnTo>
                  <a:lnTo>
                    <a:pt x="112" y="18"/>
                  </a:lnTo>
                  <a:lnTo>
                    <a:pt x="112" y="17"/>
                  </a:lnTo>
                  <a:lnTo>
                    <a:pt x="112" y="16"/>
                  </a:lnTo>
                  <a:lnTo>
                    <a:pt x="113" y="15"/>
                  </a:lnTo>
                  <a:lnTo>
                    <a:pt x="113" y="14"/>
                  </a:lnTo>
                  <a:lnTo>
                    <a:pt x="113" y="13"/>
                  </a:lnTo>
                  <a:lnTo>
                    <a:pt x="113" y="12"/>
                  </a:lnTo>
                  <a:lnTo>
                    <a:pt x="114" y="11"/>
                  </a:lnTo>
                  <a:lnTo>
                    <a:pt x="114" y="10"/>
                  </a:lnTo>
                  <a:lnTo>
                    <a:pt x="114" y="9"/>
                  </a:lnTo>
                  <a:lnTo>
                    <a:pt x="114" y="8"/>
                  </a:lnTo>
                  <a:lnTo>
                    <a:pt x="114" y="7"/>
                  </a:lnTo>
                  <a:lnTo>
                    <a:pt x="114" y="6"/>
                  </a:lnTo>
                  <a:lnTo>
                    <a:pt x="114" y="5"/>
                  </a:lnTo>
                  <a:lnTo>
                    <a:pt x="114" y="4"/>
                  </a:lnTo>
                  <a:lnTo>
                    <a:pt x="114" y="3"/>
                  </a:lnTo>
                  <a:lnTo>
                    <a:pt x="114" y="2"/>
                  </a:lnTo>
                  <a:lnTo>
                    <a:pt x="114" y="1"/>
                  </a:lnTo>
                  <a:lnTo>
                    <a:pt x="114" y="0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4" name="Freeform 56">
              <a:extLst>
                <a:ext uri="{FF2B5EF4-FFF2-40B4-BE49-F238E27FC236}">
                  <a16:creationId xmlns:a16="http://schemas.microsoft.com/office/drawing/2014/main" id="{E6C95D3B-4AD0-43B5-A622-A3BC82026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" y="1157"/>
              <a:ext cx="217" cy="175"/>
            </a:xfrm>
            <a:custGeom>
              <a:avLst/>
              <a:gdLst/>
              <a:ahLst/>
              <a:cxnLst>
                <a:cxn ang="0">
                  <a:pos x="198" y="169"/>
                </a:cxn>
                <a:cxn ang="0">
                  <a:pos x="203" y="161"/>
                </a:cxn>
                <a:cxn ang="0">
                  <a:pos x="207" y="152"/>
                </a:cxn>
                <a:cxn ang="0">
                  <a:pos x="211" y="144"/>
                </a:cxn>
                <a:cxn ang="0">
                  <a:pos x="213" y="135"/>
                </a:cxn>
                <a:cxn ang="0">
                  <a:pos x="215" y="125"/>
                </a:cxn>
                <a:cxn ang="0">
                  <a:pos x="216" y="116"/>
                </a:cxn>
                <a:cxn ang="0">
                  <a:pos x="217" y="106"/>
                </a:cxn>
                <a:cxn ang="0">
                  <a:pos x="216" y="97"/>
                </a:cxn>
                <a:cxn ang="0">
                  <a:pos x="214" y="88"/>
                </a:cxn>
                <a:cxn ang="0">
                  <a:pos x="212" y="78"/>
                </a:cxn>
                <a:cxn ang="0">
                  <a:pos x="209" y="70"/>
                </a:cxn>
                <a:cxn ang="0">
                  <a:pos x="205" y="61"/>
                </a:cxn>
                <a:cxn ang="0">
                  <a:pos x="201" y="53"/>
                </a:cxn>
                <a:cxn ang="0">
                  <a:pos x="196" y="45"/>
                </a:cxn>
                <a:cxn ang="0">
                  <a:pos x="190" y="37"/>
                </a:cxn>
                <a:cxn ang="0">
                  <a:pos x="183" y="30"/>
                </a:cxn>
                <a:cxn ang="0">
                  <a:pos x="176" y="24"/>
                </a:cxn>
                <a:cxn ang="0">
                  <a:pos x="169" y="19"/>
                </a:cxn>
                <a:cxn ang="0">
                  <a:pos x="161" y="14"/>
                </a:cxn>
                <a:cxn ang="0">
                  <a:pos x="152" y="9"/>
                </a:cxn>
                <a:cxn ang="0">
                  <a:pos x="143" y="6"/>
                </a:cxn>
                <a:cxn ang="0">
                  <a:pos x="134" y="3"/>
                </a:cxn>
                <a:cxn ang="0">
                  <a:pos x="125" y="1"/>
                </a:cxn>
                <a:cxn ang="0">
                  <a:pos x="116" y="0"/>
                </a:cxn>
                <a:cxn ang="0">
                  <a:pos x="106" y="0"/>
                </a:cxn>
                <a:cxn ang="0">
                  <a:pos x="97" y="1"/>
                </a:cxn>
                <a:cxn ang="0">
                  <a:pos x="87" y="2"/>
                </a:cxn>
                <a:cxn ang="0">
                  <a:pos x="78" y="4"/>
                </a:cxn>
                <a:cxn ang="0">
                  <a:pos x="69" y="7"/>
                </a:cxn>
                <a:cxn ang="0">
                  <a:pos x="61" y="11"/>
                </a:cxn>
                <a:cxn ang="0">
                  <a:pos x="52" y="16"/>
                </a:cxn>
                <a:cxn ang="0">
                  <a:pos x="45" y="21"/>
                </a:cxn>
                <a:cxn ang="0">
                  <a:pos x="37" y="27"/>
                </a:cxn>
                <a:cxn ang="0">
                  <a:pos x="30" y="33"/>
                </a:cxn>
                <a:cxn ang="0">
                  <a:pos x="24" y="40"/>
                </a:cxn>
                <a:cxn ang="0">
                  <a:pos x="18" y="48"/>
                </a:cxn>
                <a:cxn ang="0">
                  <a:pos x="14" y="56"/>
                </a:cxn>
                <a:cxn ang="0">
                  <a:pos x="9" y="64"/>
                </a:cxn>
                <a:cxn ang="0">
                  <a:pos x="6" y="73"/>
                </a:cxn>
                <a:cxn ang="0">
                  <a:pos x="3" y="82"/>
                </a:cxn>
                <a:cxn ang="0">
                  <a:pos x="1" y="91"/>
                </a:cxn>
                <a:cxn ang="0">
                  <a:pos x="0" y="101"/>
                </a:cxn>
                <a:cxn ang="0">
                  <a:pos x="0" y="110"/>
                </a:cxn>
                <a:cxn ang="0">
                  <a:pos x="0" y="120"/>
                </a:cxn>
                <a:cxn ang="0">
                  <a:pos x="2" y="129"/>
                </a:cxn>
                <a:cxn ang="0">
                  <a:pos x="4" y="138"/>
                </a:cxn>
                <a:cxn ang="0">
                  <a:pos x="7" y="147"/>
                </a:cxn>
                <a:cxn ang="0">
                  <a:pos x="11" y="156"/>
                </a:cxn>
                <a:cxn ang="0">
                  <a:pos x="15" y="164"/>
                </a:cxn>
                <a:cxn ang="0">
                  <a:pos x="20" y="172"/>
                </a:cxn>
              </a:cxnLst>
              <a:rect l="0" t="0" r="r" b="b"/>
              <a:pathLst>
                <a:path w="217" h="175">
                  <a:moveTo>
                    <a:pt x="194" y="175"/>
                  </a:moveTo>
                  <a:lnTo>
                    <a:pt x="195" y="174"/>
                  </a:lnTo>
                  <a:lnTo>
                    <a:pt x="196" y="172"/>
                  </a:lnTo>
                  <a:lnTo>
                    <a:pt x="197" y="170"/>
                  </a:lnTo>
                  <a:lnTo>
                    <a:pt x="198" y="169"/>
                  </a:lnTo>
                  <a:lnTo>
                    <a:pt x="199" y="167"/>
                  </a:lnTo>
                  <a:lnTo>
                    <a:pt x="200" y="166"/>
                  </a:lnTo>
                  <a:lnTo>
                    <a:pt x="201" y="164"/>
                  </a:lnTo>
                  <a:lnTo>
                    <a:pt x="202" y="163"/>
                  </a:lnTo>
                  <a:lnTo>
                    <a:pt x="203" y="161"/>
                  </a:lnTo>
                  <a:lnTo>
                    <a:pt x="204" y="159"/>
                  </a:lnTo>
                  <a:lnTo>
                    <a:pt x="205" y="158"/>
                  </a:lnTo>
                  <a:lnTo>
                    <a:pt x="206" y="156"/>
                  </a:lnTo>
                  <a:lnTo>
                    <a:pt x="206" y="154"/>
                  </a:lnTo>
                  <a:lnTo>
                    <a:pt x="207" y="152"/>
                  </a:lnTo>
                  <a:lnTo>
                    <a:pt x="208" y="151"/>
                  </a:lnTo>
                  <a:lnTo>
                    <a:pt x="209" y="149"/>
                  </a:lnTo>
                  <a:lnTo>
                    <a:pt x="209" y="147"/>
                  </a:lnTo>
                  <a:lnTo>
                    <a:pt x="210" y="145"/>
                  </a:lnTo>
                  <a:lnTo>
                    <a:pt x="211" y="144"/>
                  </a:lnTo>
                  <a:lnTo>
                    <a:pt x="211" y="142"/>
                  </a:lnTo>
                  <a:lnTo>
                    <a:pt x="212" y="140"/>
                  </a:lnTo>
                  <a:lnTo>
                    <a:pt x="212" y="138"/>
                  </a:lnTo>
                  <a:lnTo>
                    <a:pt x="213" y="136"/>
                  </a:lnTo>
                  <a:lnTo>
                    <a:pt x="213" y="135"/>
                  </a:lnTo>
                  <a:lnTo>
                    <a:pt x="214" y="133"/>
                  </a:lnTo>
                  <a:lnTo>
                    <a:pt x="214" y="131"/>
                  </a:lnTo>
                  <a:lnTo>
                    <a:pt x="215" y="129"/>
                  </a:lnTo>
                  <a:lnTo>
                    <a:pt x="215" y="127"/>
                  </a:lnTo>
                  <a:lnTo>
                    <a:pt x="215" y="125"/>
                  </a:lnTo>
                  <a:lnTo>
                    <a:pt x="215" y="123"/>
                  </a:lnTo>
                  <a:lnTo>
                    <a:pt x="216" y="121"/>
                  </a:lnTo>
                  <a:lnTo>
                    <a:pt x="216" y="120"/>
                  </a:lnTo>
                  <a:lnTo>
                    <a:pt x="216" y="118"/>
                  </a:lnTo>
                  <a:lnTo>
                    <a:pt x="216" y="116"/>
                  </a:lnTo>
                  <a:lnTo>
                    <a:pt x="216" y="114"/>
                  </a:lnTo>
                  <a:lnTo>
                    <a:pt x="216" y="112"/>
                  </a:lnTo>
                  <a:lnTo>
                    <a:pt x="217" y="110"/>
                  </a:lnTo>
                  <a:lnTo>
                    <a:pt x="217" y="108"/>
                  </a:lnTo>
                  <a:lnTo>
                    <a:pt x="217" y="106"/>
                  </a:lnTo>
                  <a:lnTo>
                    <a:pt x="216" y="105"/>
                  </a:lnTo>
                  <a:lnTo>
                    <a:pt x="216" y="103"/>
                  </a:lnTo>
                  <a:lnTo>
                    <a:pt x="216" y="101"/>
                  </a:lnTo>
                  <a:lnTo>
                    <a:pt x="216" y="99"/>
                  </a:lnTo>
                  <a:lnTo>
                    <a:pt x="216" y="97"/>
                  </a:lnTo>
                  <a:lnTo>
                    <a:pt x="216" y="95"/>
                  </a:lnTo>
                  <a:lnTo>
                    <a:pt x="215" y="93"/>
                  </a:lnTo>
                  <a:lnTo>
                    <a:pt x="215" y="91"/>
                  </a:lnTo>
                  <a:lnTo>
                    <a:pt x="215" y="90"/>
                  </a:lnTo>
                  <a:lnTo>
                    <a:pt x="214" y="88"/>
                  </a:lnTo>
                  <a:lnTo>
                    <a:pt x="214" y="86"/>
                  </a:lnTo>
                  <a:lnTo>
                    <a:pt x="214" y="84"/>
                  </a:lnTo>
                  <a:lnTo>
                    <a:pt x="213" y="82"/>
                  </a:lnTo>
                  <a:lnTo>
                    <a:pt x="213" y="80"/>
                  </a:lnTo>
                  <a:lnTo>
                    <a:pt x="212" y="78"/>
                  </a:lnTo>
                  <a:lnTo>
                    <a:pt x="212" y="77"/>
                  </a:lnTo>
                  <a:lnTo>
                    <a:pt x="211" y="75"/>
                  </a:lnTo>
                  <a:lnTo>
                    <a:pt x="211" y="73"/>
                  </a:lnTo>
                  <a:lnTo>
                    <a:pt x="210" y="71"/>
                  </a:lnTo>
                  <a:lnTo>
                    <a:pt x="209" y="70"/>
                  </a:lnTo>
                  <a:lnTo>
                    <a:pt x="209" y="68"/>
                  </a:lnTo>
                  <a:lnTo>
                    <a:pt x="208" y="66"/>
                  </a:lnTo>
                  <a:lnTo>
                    <a:pt x="207" y="64"/>
                  </a:lnTo>
                  <a:lnTo>
                    <a:pt x="206" y="63"/>
                  </a:lnTo>
                  <a:lnTo>
                    <a:pt x="205" y="61"/>
                  </a:lnTo>
                  <a:lnTo>
                    <a:pt x="205" y="59"/>
                  </a:lnTo>
                  <a:lnTo>
                    <a:pt x="204" y="57"/>
                  </a:lnTo>
                  <a:lnTo>
                    <a:pt x="203" y="56"/>
                  </a:lnTo>
                  <a:lnTo>
                    <a:pt x="202" y="54"/>
                  </a:lnTo>
                  <a:lnTo>
                    <a:pt x="201" y="53"/>
                  </a:lnTo>
                  <a:lnTo>
                    <a:pt x="200" y="51"/>
                  </a:lnTo>
                  <a:lnTo>
                    <a:pt x="199" y="49"/>
                  </a:lnTo>
                  <a:lnTo>
                    <a:pt x="198" y="48"/>
                  </a:lnTo>
                  <a:lnTo>
                    <a:pt x="197" y="46"/>
                  </a:lnTo>
                  <a:lnTo>
                    <a:pt x="196" y="45"/>
                  </a:lnTo>
                  <a:lnTo>
                    <a:pt x="195" y="43"/>
                  </a:lnTo>
                  <a:lnTo>
                    <a:pt x="194" y="42"/>
                  </a:lnTo>
                  <a:lnTo>
                    <a:pt x="192" y="40"/>
                  </a:lnTo>
                  <a:lnTo>
                    <a:pt x="191" y="39"/>
                  </a:lnTo>
                  <a:lnTo>
                    <a:pt x="190" y="37"/>
                  </a:lnTo>
                  <a:lnTo>
                    <a:pt x="189" y="36"/>
                  </a:lnTo>
                  <a:lnTo>
                    <a:pt x="187" y="35"/>
                  </a:lnTo>
                  <a:lnTo>
                    <a:pt x="186" y="33"/>
                  </a:lnTo>
                  <a:lnTo>
                    <a:pt x="185" y="32"/>
                  </a:lnTo>
                  <a:lnTo>
                    <a:pt x="183" y="30"/>
                  </a:lnTo>
                  <a:lnTo>
                    <a:pt x="182" y="29"/>
                  </a:lnTo>
                  <a:lnTo>
                    <a:pt x="181" y="28"/>
                  </a:lnTo>
                  <a:lnTo>
                    <a:pt x="179" y="27"/>
                  </a:lnTo>
                  <a:lnTo>
                    <a:pt x="178" y="25"/>
                  </a:lnTo>
                  <a:lnTo>
                    <a:pt x="176" y="24"/>
                  </a:lnTo>
                  <a:lnTo>
                    <a:pt x="175" y="23"/>
                  </a:lnTo>
                  <a:lnTo>
                    <a:pt x="173" y="22"/>
                  </a:lnTo>
                  <a:lnTo>
                    <a:pt x="172" y="21"/>
                  </a:lnTo>
                  <a:lnTo>
                    <a:pt x="170" y="20"/>
                  </a:lnTo>
                  <a:lnTo>
                    <a:pt x="169" y="19"/>
                  </a:lnTo>
                  <a:lnTo>
                    <a:pt x="167" y="18"/>
                  </a:lnTo>
                  <a:lnTo>
                    <a:pt x="166" y="17"/>
                  </a:lnTo>
                  <a:lnTo>
                    <a:pt x="164" y="16"/>
                  </a:lnTo>
                  <a:lnTo>
                    <a:pt x="162" y="15"/>
                  </a:lnTo>
                  <a:lnTo>
                    <a:pt x="161" y="14"/>
                  </a:lnTo>
                  <a:lnTo>
                    <a:pt x="159" y="13"/>
                  </a:lnTo>
                  <a:lnTo>
                    <a:pt x="157" y="12"/>
                  </a:lnTo>
                  <a:lnTo>
                    <a:pt x="156" y="11"/>
                  </a:lnTo>
                  <a:lnTo>
                    <a:pt x="154" y="10"/>
                  </a:lnTo>
                  <a:lnTo>
                    <a:pt x="152" y="9"/>
                  </a:lnTo>
                  <a:lnTo>
                    <a:pt x="150" y="9"/>
                  </a:lnTo>
                  <a:lnTo>
                    <a:pt x="149" y="8"/>
                  </a:lnTo>
                  <a:lnTo>
                    <a:pt x="147" y="7"/>
                  </a:lnTo>
                  <a:lnTo>
                    <a:pt x="145" y="7"/>
                  </a:lnTo>
                  <a:lnTo>
                    <a:pt x="143" y="6"/>
                  </a:lnTo>
                  <a:lnTo>
                    <a:pt x="142" y="5"/>
                  </a:lnTo>
                  <a:lnTo>
                    <a:pt x="140" y="5"/>
                  </a:lnTo>
                  <a:lnTo>
                    <a:pt x="138" y="4"/>
                  </a:lnTo>
                  <a:lnTo>
                    <a:pt x="136" y="4"/>
                  </a:lnTo>
                  <a:lnTo>
                    <a:pt x="134" y="3"/>
                  </a:lnTo>
                  <a:lnTo>
                    <a:pt x="132" y="3"/>
                  </a:lnTo>
                  <a:lnTo>
                    <a:pt x="131" y="2"/>
                  </a:lnTo>
                  <a:lnTo>
                    <a:pt x="129" y="2"/>
                  </a:lnTo>
                  <a:lnTo>
                    <a:pt x="127" y="2"/>
                  </a:lnTo>
                  <a:lnTo>
                    <a:pt x="125" y="1"/>
                  </a:lnTo>
                  <a:lnTo>
                    <a:pt x="123" y="1"/>
                  </a:lnTo>
                  <a:lnTo>
                    <a:pt x="121" y="1"/>
                  </a:lnTo>
                  <a:lnTo>
                    <a:pt x="120" y="1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3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7" y="1"/>
                  </a:lnTo>
                  <a:lnTo>
                    <a:pt x="95" y="1"/>
                  </a:lnTo>
                  <a:lnTo>
                    <a:pt x="93" y="1"/>
                  </a:lnTo>
                  <a:lnTo>
                    <a:pt x="91" y="1"/>
                  </a:lnTo>
                  <a:lnTo>
                    <a:pt x="89" y="2"/>
                  </a:lnTo>
                  <a:lnTo>
                    <a:pt x="87" y="2"/>
                  </a:lnTo>
                  <a:lnTo>
                    <a:pt x="86" y="2"/>
                  </a:lnTo>
                  <a:lnTo>
                    <a:pt x="84" y="3"/>
                  </a:lnTo>
                  <a:lnTo>
                    <a:pt x="82" y="3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7" y="5"/>
                  </a:lnTo>
                  <a:lnTo>
                    <a:pt x="75" y="5"/>
                  </a:lnTo>
                  <a:lnTo>
                    <a:pt x="73" y="6"/>
                  </a:lnTo>
                  <a:lnTo>
                    <a:pt x="71" y="7"/>
                  </a:lnTo>
                  <a:lnTo>
                    <a:pt x="69" y="7"/>
                  </a:lnTo>
                  <a:lnTo>
                    <a:pt x="68" y="8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2" y="10"/>
                  </a:lnTo>
                  <a:lnTo>
                    <a:pt x="61" y="11"/>
                  </a:lnTo>
                  <a:lnTo>
                    <a:pt x="59" y="12"/>
                  </a:lnTo>
                  <a:lnTo>
                    <a:pt x="57" y="13"/>
                  </a:lnTo>
                  <a:lnTo>
                    <a:pt x="56" y="14"/>
                  </a:lnTo>
                  <a:lnTo>
                    <a:pt x="54" y="15"/>
                  </a:lnTo>
                  <a:lnTo>
                    <a:pt x="52" y="16"/>
                  </a:lnTo>
                  <a:lnTo>
                    <a:pt x="51" y="17"/>
                  </a:lnTo>
                  <a:lnTo>
                    <a:pt x="49" y="18"/>
                  </a:lnTo>
                  <a:lnTo>
                    <a:pt x="48" y="19"/>
                  </a:lnTo>
                  <a:lnTo>
                    <a:pt x="46" y="20"/>
                  </a:lnTo>
                  <a:lnTo>
                    <a:pt x="45" y="21"/>
                  </a:lnTo>
                  <a:lnTo>
                    <a:pt x="43" y="22"/>
                  </a:lnTo>
                  <a:lnTo>
                    <a:pt x="41" y="23"/>
                  </a:lnTo>
                  <a:lnTo>
                    <a:pt x="40" y="24"/>
                  </a:lnTo>
                  <a:lnTo>
                    <a:pt x="39" y="25"/>
                  </a:lnTo>
                  <a:lnTo>
                    <a:pt x="37" y="27"/>
                  </a:lnTo>
                  <a:lnTo>
                    <a:pt x="36" y="28"/>
                  </a:lnTo>
                  <a:lnTo>
                    <a:pt x="34" y="29"/>
                  </a:lnTo>
                  <a:lnTo>
                    <a:pt x="33" y="30"/>
                  </a:lnTo>
                  <a:lnTo>
                    <a:pt x="32" y="32"/>
                  </a:lnTo>
                  <a:lnTo>
                    <a:pt x="30" y="33"/>
                  </a:lnTo>
                  <a:lnTo>
                    <a:pt x="29" y="35"/>
                  </a:lnTo>
                  <a:lnTo>
                    <a:pt x="28" y="36"/>
                  </a:lnTo>
                  <a:lnTo>
                    <a:pt x="26" y="37"/>
                  </a:lnTo>
                  <a:lnTo>
                    <a:pt x="25" y="39"/>
                  </a:lnTo>
                  <a:lnTo>
                    <a:pt x="24" y="40"/>
                  </a:lnTo>
                  <a:lnTo>
                    <a:pt x="23" y="42"/>
                  </a:lnTo>
                  <a:lnTo>
                    <a:pt x="22" y="43"/>
                  </a:lnTo>
                  <a:lnTo>
                    <a:pt x="21" y="45"/>
                  </a:lnTo>
                  <a:lnTo>
                    <a:pt x="19" y="46"/>
                  </a:lnTo>
                  <a:lnTo>
                    <a:pt x="18" y="48"/>
                  </a:lnTo>
                  <a:lnTo>
                    <a:pt x="17" y="49"/>
                  </a:lnTo>
                  <a:lnTo>
                    <a:pt x="16" y="51"/>
                  </a:lnTo>
                  <a:lnTo>
                    <a:pt x="15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3" y="57"/>
                  </a:lnTo>
                  <a:lnTo>
                    <a:pt x="12" y="59"/>
                  </a:lnTo>
                  <a:lnTo>
                    <a:pt x="11" y="61"/>
                  </a:lnTo>
                  <a:lnTo>
                    <a:pt x="10" y="63"/>
                  </a:lnTo>
                  <a:lnTo>
                    <a:pt x="9" y="64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7" y="70"/>
                  </a:lnTo>
                  <a:lnTo>
                    <a:pt x="6" y="71"/>
                  </a:lnTo>
                  <a:lnTo>
                    <a:pt x="6" y="73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2" y="86"/>
                  </a:lnTo>
                  <a:lnTo>
                    <a:pt x="2" y="88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3"/>
                  </a:lnTo>
                  <a:lnTo>
                    <a:pt x="1" y="95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1" y="123"/>
                  </a:lnTo>
                  <a:lnTo>
                    <a:pt x="1" y="125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2" y="131"/>
                  </a:lnTo>
                  <a:lnTo>
                    <a:pt x="3" y="133"/>
                  </a:lnTo>
                  <a:lnTo>
                    <a:pt x="3" y="135"/>
                  </a:lnTo>
                  <a:lnTo>
                    <a:pt x="3" y="136"/>
                  </a:lnTo>
                  <a:lnTo>
                    <a:pt x="4" y="138"/>
                  </a:lnTo>
                  <a:lnTo>
                    <a:pt x="5" y="140"/>
                  </a:lnTo>
                  <a:lnTo>
                    <a:pt x="5" y="142"/>
                  </a:lnTo>
                  <a:lnTo>
                    <a:pt x="6" y="144"/>
                  </a:lnTo>
                  <a:lnTo>
                    <a:pt x="6" y="145"/>
                  </a:lnTo>
                  <a:lnTo>
                    <a:pt x="7" y="147"/>
                  </a:lnTo>
                  <a:lnTo>
                    <a:pt x="8" y="149"/>
                  </a:lnTo>
                  <a:lnTo>
                    <a:pt x="8" y="151"/>
                  </a:lnTo>
                  <a:lnTo>
                    <a:pt x="9" y="152"/>
                  </a:lnTo>
                  <a:lnTo>
                    <a:pt x="10" y="154"/>
                  </a:lnTo>
                  <a:lnTo>
                    <a:pt x="11" y="156"/>
                  </a:lnTo>
                  <a:lnTo>
                    <a:pt x="12" y="158"/>
                  </a:lnTo>
                  <a:lnTo>
                    <a:pt x="12" y="159"/>
                  </a:lnTo>
                  <a:lnTo>
                    <a:pt x="13" y="161"/>
                  </a:lnTo>
                  <a:lnTo>
                    <a:pt x="14" y="163"/>
                  </a:lnTo>
                  <a:lnTo>
                    <a:pt x="15" y="164"/>
                  </a:lnTo>
                  <a:lnTo>
                    <a:pt x="16" y="166"/>
                  </a:lnTo>
                  <a:lnTo>
                    <a:pt x="17" y="167"/>
                  </a:lnTo>
                  <a:lnTo>
                    <a:pt x="18" y="169"/>
                  </a:lnTo>
                  <a:lnTo>
                    <a:pt x="19" y="170"/>
                  </a:lnTo>
                  <a:lnTo>
                    <a:pt x="20" y="172"/>
                  </a:lnTo>
                  <a:lnTo>
                    <a:pt x="22" y="174"/>
                  </a:lnTo>
                  <a:lnTo>
                    <a:pt x="23" y="175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5" name="Freeform 57">
              <a:extLst>
                <a:ext uri="{FF2B5EF4-FFF2-40B4-BE49-F238E27FC236}">
                  <a16:creationId xmlns:a16="http://schemas.microsoft.com/office/drawing/2014/main" id="{3D737EAE-1BF1-411C-9479-226DB8442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1446"/>
              <a:ext cx="114" cy="57"/>
            </a:xfrm>
            <a:custGeom>
              <a:avLst/>
              <a:gdLst/>
              <a:ahLst/>
              <a:cxnLst>
                <a:cxn ang="0">
                  <a:pos x="114" y="55"/>
                </a:cxn>
                <a:cxn ang="0">
                  <a:pos x="114" y="52"/>
                </a:cxn>
                <a:cxn ang="0">
                  <a:pos x="114" y="49"/>
                </a:cxn>
                <a:cxn ang="0">
                  <a:pos x="113" y="46"/>
                </a:cxn>
                <a:cxn ang="0">
                  <a:pos x="113" y="43"/>
                </a:cxn>
                <a:cxn ang="0">
                  <a:pos x="112" y="41"/>
                </a:cxn>
                <a:cxn ang="0">
                  <a:pos x="111" y="38"/>
                </a:cxn>
                <a:cxn ang="0">
                  <a:pos x="110" y="35"/>
                </a:cxn>
                <a:cxn ang="0">
                  <a:pos x="109" y="32"/>
                </a:cxn>
                <a:cxn ang="0">
                  <a:pos x="107" y="30"/>
                </a:cxn>
                <a:cxn ang="0">
                  <a:pos x="106" y="27"/>
                </a:cxn>
                <a:cxn ang="0">
                  <a:pos x="104" y="25"/>
                </a:cxn>
                <a:cxn ang="0">
                  <a:pos x="102" y="22"/>
                </a:cxn>
                <a:cxn ang="0">
                  <a:pos x="101" y="20"/>
                </a:cxn>
                <a:cxn ang="0">
                  <a:pos x="98" y="18"/>
                </a:cxn>
                <a:cxn ang="0">
                  <a:pos x="96" y="16"/>
                </a:cxn>
                <a:cxn ang="0">
                  <a:pos x="94" y="14"/>
                </a:cxn>
                <a:cxn ang="0">
                  <a:pos x="92" y="12"/>
                </a:cxn>
                <a:cxn ang="0">
                  <a:pos x="89" y="10"/>
                </a:cxn>
                <a:cxn ang="0">
                  <a:pos x="87" y="8"/>
                </a:cxn>
                <a:cxn ang="0">
                  <a:pos x="84" y="7"/>
                </a:cxn>
                <a:cxn ang="0">
                  <a:pos x="82" y="6"/>
                </a:cxn>
                <a:cxn ang="0">
                  <a:pos x="79" y="4"/>
                </a:cxn>
                <a:cxn ang="0">
                  <a:pos x="76" y="3"/>
                </a:cxn>
                <a:cxn ang="0">
                  <a:pos x="73" y="2"/>
                </a:cxn>
                <a:cxn ang="0">
                  <a:pos x="70" y="2"/>
                </a:cxn>
                <a:cxn ang="0">
                  <a:pos x="67" y="1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8" y="0"/>
                </a:cxn>
                <a:cxn ang="0">
                  <a:pos x="56" y="0"/>
                </a:cxn>
                <a:cxn ang="0">
                  <a:pos x="52" y="0"/>
                </a:cxn>
                <a:cxn ang="0">
                  <a:pos x="49" y="1"/>
                </a:cxn>
                <a:cxn ang="0">
                  <a:pos x="47" y="1"/>
                </a:cxn>
                <a:cxn ang="0">
                  <a:pos x="44" y="2"/>
                </a:cxn>
                <a:cxn ang="0">
                  <a:pos x="41" y="3"/>
                </a:cxn>
                <a:cxn ang="0">
                  <a:pos x="38" y="4"/>
                </a:cxn>
                <a:cxn ang="0">
                  <a:pos x="35" y="5"/>
                </a:cxn>
                <a:cxn ang="0">
                  <a:pos x="32" y="6"/>
                </a:cxn>
                <a:cxn ang="0">
                  <a:pos x="30" y="7"/>
                </a:cxn>
                <a:cxn ang="0">
                  <a:pos x="27" y="9"/>
                </a:cxn>
                <a:cxn ang="0">
                  <a:pos x="25" y="10"/>
                </a:cxn>
                <a:cxn ang="0">
                  <a:pos x="22" y="12"/>
                </a:cxn>
                <a:cxn ang="0">
                  <a:pos x="20" y="14"/>
                </a:cxn>
                <a:cxn ang="0">
                  <a:pos x="18" y="16"/>
                </a:cxn>
                <a:cxn ang="0">
                  <a:pos x="16" y="18"/>
                </a:cxn>
                <a:cxn ang="0">
                  <a:pos x="14" y="21"/>
                </a:cxn>
                <a:cxn ang="0">
                  <a:pos x="12" y="23"/>
                </a:cxn>
                <a:cxn ang="0">
                  <a:pos x="10" y="25"/>
                </a:cxn>
                <a:cxn ang="0">
                  <a:pos x="9" y="28"/>
                </a:cxn>
                <a:cxn ang="0">
                  <a:pos x="7" y="30"/>
                </a:cxn>
                <a:cxn ang="0">
                  <a:pos x="6" y="33"/>
                </a:cxn>
                <a:cxn ang="0">
                  <a:pos x="5" y="36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2" y="44"/>
                </a:cxn>
                <a:cxn ang="0">
                  <a:pos x="1" y="47"/>
                </a:cxn>
                <a:cxn ang="0">
                  <a:pos x="1" y="50"/>
                </a:cxn>
                <a:cxn ang="0">
                  <a:pos x="1" y="53"/>
                </a:cxn>
                <a:cxn ang="0">
                  <a:pos x="0" y="56"/>
                </a:cxn>
              </a:cxnLst>
              <a:rect l="0" t="0" r="r" b="b"/>
              <a:pathLst>
                <a:path w="114" h="57">
                  <a:moveTo>
                    <a:pt x="114" y="57"/>
                  </a:moveTo>
                  <a:lnTo>
                    <a:pt x="114" y="56"/>
                  </a:lnTo>
                  <a:lnTo>
                    <a:pt x="114" y="55"/>
                  </a:lnTo>
                  <a:lnTo>
                    <a:pt x="114" y="54"/>
                  </a:lnTo>
                  <a:lnTo>
                    <a:pt x="114" y="53"/>
                  </a:lnTo>
                  <a:lnTo>
                    <a:pt x="114" y="52"/>
                  </a:lnTo>
                  <a:lnTo>
                    <a:pt x="114" y="51"/>
                  </a:lnTo>
                  <a:lnTo>
                    <a:pt x="114" y="50"/>
                  </a:lnTo>
                  <a:lnTo>
                    <a:pt x="114" y="49"/>
                  </a:lnTo>
                  <a:lnTo>
                    <a:pt x="114" y="48"/>
                  </a:lnTo>
                  <a:lnTo>
                    <a:pt x="114" y="47"/>
                  </a:lnTo>
                  <a:lnTo>
                    <a:pt x="113" y="46"/>
                  </a:lnTo>
                  <a:lnTo>
                    <a:pt x="113" y="45"/>
                  </a:lnTo>
                  <a:lnTo>
                    <a:pt x="113" y="44"/>
                  </a:lnTo>
                  <a:lnTo>
                    <a:pt x="113" y="43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2" y="41"/>
                  </a:lnTo>
                  <a:lnTo>
                    <a:pt x="112" y="40"/>
                  </a:lnTo>
                  <a:lnTo>
                    <a:pt x="111" y="39"/>
                  </a:lnTo>
                  <a:lnTo>
                    <a:pt x="111" y="38"/>
                  </a:lnTo>
                  <a:lnTo>
                    <a:pt x="111" y="37"/>
                  </a:lnTo>
                  <a:lnTo>
                    <a:pt x="110" y="36"/>
                  </a:lnTo>
                  <a:lnTo>
                    <a:pt x="110" y="35"/>
                  </a:lnTo>
                  <a:lnTo>
                    <a:pt x="110" y="34"/>
                  </a:lnTo>
                  <a:lnTo>
                    <a:pt x="109" y="33"/>
                  </a:lnTo>
                  <a:lnTo>
                    <a:pt x="109" y="32"/>
                  </a:lnTo>
                  <a:lnTo>
                    <a:pt x="108" y="31"/>
                  </a:lnTo>
                  <a:lnTo>
                    <a:pt x="108" y="30"/>
                  </a:lnTo>
                  <a:lnTo>
                    <a:pt x="107" y="30"/>
                  </a:lnTo>
                  <a:lnTo>
                    <a:pt x="107" y="29"/>
                  </a:lnTo>
                  <a:lnTo>
                    <a:pt x="106" y="28"/>
                  </a:lnTo>
                  <a:lnTo>
                    <a:pt x="106" y="27"/>
                  </a:lnTo>
                  <a:lnTo>
                    <a:pt x="105" y="26"/>
                  </a:lnTo>
                  <a:lnTo>
                    <a:pt x="105" y="25"/>
                  </a:lnTo>
                  <a:lnTo>
                    <a:pt x="104" y="25"/>
                  </a:lnTo>
                  <a:lnTo>
                    <a:pt x="104" y="24"/>
                  </a:lnTo>
                  <a:lnTo>
                    <a:pt x="103" y="23"/>
                  </a:lnTo>
                  <a:lnTo>
                    <a:pt x="102" y="22"/>
                  </a:lnTo>
                  <a:lnTo>
                    <a:pt x="102" y="21"/>
                  </a:lnTo>
                  <a:lnTo>
                    <a:pt x="101" y="21"/>
                  </a:lnTo>
                  <a:lnTo>
                    <a:pt x="101" y="20"/>
                  </a:lnTo>
                  <a:lnTo>
                    <a:pt x="100" y="19"/>
                  </a:lnTo>
                  <a:lnTo>
                    <a:pt x="99" y="18"/>
                  </a:lnTo>
                  <a:lnTo>
                    <a:pt x="98" y="18"/>
                  </a:lnTo>
                  <a:lnTo>
                    <a:pt x="98" y="17"/>
                  </a:lnTo>
                  <a:lnTo>
                    <a:pt x="97" y="16"/>
                  </a:lnTo>
                  <a:lnTo>
                    <a:pt x="96" y="16"/>
                  </a:lnTo>
                  <a:lnTo>
                    <a:pt x="96" y="15"/>
                  </a:lnTo>
                  <a:lnTo>
                    <a:pt x="95" y="14"/>
                  </a:lnTo>
                  <a:lnTo>
                    <a:pt x="94" y="14"/>
                  </a:lnTo>
                  <a:lnTo>
                    <a:pt x="93" y="13"/>
                  </a:lnTo>
                  <a:lnTo>
                    <a:pt x="93" y="12"/>
                  </a:lnTo>
                  <a:lnTo>
                    <a:pt x="92" y="12"/>
                  </a:lnTo>
                  <a:lnTo>
                    <a:pt x="91" y="11"/>
                  </a:lnTo>
                  <a:lnTo>
                    <a:pt x="90" y="10"/>
                  </a:lnTo>
                  <a:lnTo>
                    <a:pt x="89" y="10"/>
                  </a:lnTo>
                  <a:lnTo>
                    <a:pt x="89" y="9"/>
                  </a:lnTo>
                  <a:lnTo>
                    <a:pt x="88" y="9"/>
                  </a:lnTo>
                  <a:lnTo>
                    <a:pt x="87" y="8"/>
                  </a:lnTo>
                  <a:lnTo>
                    <a:pt x="86" y="8"/>
                  </a:lnTo>
                  <a:lnTo>
                    <a:pt x="85" y="7"/>
                  </a:lnTo>
                  <a:lnTo>
                    <a:pt x="84" y="7"/>
                  </a:lnTo>
                  <a:lnTo>
                    <a:pt x="83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1" y="5"/>
                  </a:lnTo>
                  <a:lnTo>
                    <a:pt x="80" y="5"/>
                  </a:lnTo>
                  <a:lnTo>
                    <a:pt x="79" y="4"/>
                  </a:lnTo>
                  <a:lnTo>
                    <a:pt x="78" y="4"/>
                  </a:lnTo>
                  <a:lnTo>
                    <a:pt x="77" y="4"/>
                  </a:lnTo>
                  <a:lnTo>
                    <a:pt x="76" y="3"/>
                  </a:lnTo>
                  <a:lnTo>
                    <a:pt x="75" y="3"/>
                  </a:lnTo>
                  <a:lnTo>
                    <a:pt x="74" y="3"/>
                  </a:lnTo>
                  <a:lnTo>
                    <a:pt x="73" y="2"/>
                  </a:lnTo>
                  <a:lnTo>
                    <a:pt x="72" y="2"/>
                  </a:lnTo>
                  <a:lnTo>
                    <a:pt x="71" y="2"/>
                  </a:lnTo>
                  <a:lnTo>
                    <a:pt x="70" y="2"/>
                  </a:lnTo>
                  <a:lnTo>
                    <a:pt x="69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5" y="1"/>
                  </a:lnTo>
                  <a:lnTo>
                    <a:pt x="64" y="1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2" y="45"/>
                  </a:lnTo>
                  <a:lnTo>
                    <a:pt x="2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1" y="52"/>
                  </a:lnTo>
                  <a:lnTo>
                    <a:pt x="1" y="53"/>
                  </a:lnTo>
                  <a:lnTo>
                    <a:pt x="1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6" name="Freeform 58">
              <a:extLst>
                <a:ext uri="{FF2B5EF4-FFF2-40B4-BE49-F238E27FC236}">
                  <a16:creationId xmlns:a16="http://schemas.microsoft.com/office/drawing/2014/main" id="{D97006E7-2C57-4A77-987A-8766770E1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" y="1161"/>
              <a:ext cx="228" cy="228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0" y="0"/>
                </a:cxn>
                <a:cxn ang="0">
                  <a:pos x="228" y="114"/>
                </a:cxn>
                <a:cxn ang="0">
                  <a:pos x="0" y="228"/>
                </a:cxn>
                <a:cxn ang="0">
                  <a:pos x="0" y="228"/>
                </a:cxn>
              </a:cxnLst>
              <a:rect l="0" t="0" r="r" b="b"/>
              <a:pathLst>
                <a:path w="228" h="228">
                  <a:moveTo>
                    <a:pt x="0" y="228"/>
                  </a:moveTo>
                  <a:lnTo>
                    <a:pt x="0" y="0"/>
                  </a:lnTo>
                  <a:lnTo>
                    <a:pt x="228" y="114"/>
                  </a:lnTo>
                  <a:lnTo>
                    <a:pt x="0" y="228"/>
                  </a:lnTo>
                  <a:lnTo>
                    <a:pt x="0" y="228"/>
                  </a:lnTo>
                  <a:close/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7" name="Freeform 59">
              <a:extLst>
                <a:ext uri="{FF2B5EF4-FFF2-40B4-BE49-F238E27FC236}">
                  <a16:creationId xmlns:a16="http://schemas.microsoft.com/office/drawing/2014/main" id="{B4BEBF1C-8044-4FB9-A75C-2B2C182B3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" y="1160"/>
              <a:ext cx="201" cy="172"/>
            </a:xfrm>
            <a:custGeom>
              <a:avLst/>
              <a:gdLst/>
              <a:ahLst/>
              <a:cxnLst>
                <a:cxn ang="0">
                  <a:pos x="175" y="168"/>
                </a:cxn>
                <a:cxn ang="0">
                  <a:pos x="180" y="163"/>
                </a:cxn>
                <a:cxn ang="0">
                  <a:pos x="184" y="157"/>
                </a:cxn>
                <a:cxn ang="0">
                  <a:pos x="188" y="151"/>
                </a:cxn>
                <a:cxn ang="0">
                  <a:pos x="191" y="145"/>
                </a:cxn>
                <a:cxn ang="0">
                  <a:pos x="194" y="138"/>
                </a:cxn>
                <a:cxn ang="0">
                  <a:pos x="196" y="132"/>
                </a:cxn>
                <a:cxn ang="0">
                  <a:pos x="198" y="125"/>
                </a:cxn>
                <a:cxn ang="0">
                  <a:pos x="200" y="118"/>
                </a:cxn>
                <a:cxn ang="0">
                  <a:pos x="201" y="111"/>
                </a:cxn>
                <a:cxn ang="0">
                  <a:pos x="201" y="104"/>
                </a:cxn>
                <a:cxn ang="0">
                  <a:pos x="201" y="97"/>
                </a:cxn>
                <a:cxn ang="0">
                  <a:pos x="201" y="90"/>
                </a:cxn>
                <a:cxn ang="0">
                  <a:pos x="200" y="83"/>
                </a:cxn>
                <a:cxn ang="0">
                  <a:pos x="198" y="76"/>
                </a:cxn>
                <a:cxn ang="0">
                  <a:pos x="196" y="70"/>
                </a:cxn>
                <a:cxn ang="0">
                  <a:pos x="194" y="63"/>
                </a:cxn>
                <a:cxn ang="0">
                  <a:pos x="191" y="56"/>
                </a:cxn>
                <a:cxn ang="0">
                  <a:pos x="188" y="50"/>
                </a:cxn>
                <a:cxn ang="0">
                  <a:pos x="184" y="44"/>
                </a:cxn>
                <a:cxn ang="0">
                  <a:pos x="180" y="39"/>
                </a:cxn>
                <a:cxn ang="0">
                  <a:pos x="175" y="33"/>
                </a:cxn>
                <a:cxn ang="0">
                  <a:pos x="170" y="28"/>
                </a:cxn>
                <a:cxn ang="0">
                  <a:pos x="165" y="23"/>
                </a:cxn>
                <a:cxn ang="0">
                  <a:pos x="160" y="19"/>
                </a:cxn>
                <a:cxn ang="0">
                  <a:pos x="154" y="15"/>
                </a:cxn>
                <a:cxn ang="0">
                  <a:pos x="148" y="12"/>
                </a:cxn>
                <a:cxn ang="0">
                  <a:pos x="141" y="9"/>
                </a:cxn>
                <a:cxn ang="0">
                  <a:pos x="135" y="6"/>
                </a:cxn>
                <a:cxn ang="0">
                  <a:pos x="128" y="4"/>
                </a:cxn>
                <a:cxn ang="0">
                  <a:pos x="121" y="2"/>
                </a:cxn>
                <a:cxn ang="0">
                  <a:pos x="114" y="1"/>
                </a:cxn>
                <a:cxn ang="0">
                  <a:pos x="107" y="0"/>
                </a:cxn>
                <a:cxn ang="0">
                  <a:pos x="100" y="0"/>
                </a:cxn>
                <a:cxn ang="0">
                  <a:pos x="93" y="0"/>
                </a:cxn>
                <a:cxn ang="0">
                  <a:pos x="86" y="1"/>
                </a:cxn>
                <a:cxn ang="0">
                  <a:pos x="79" y="2"/>
                </a:cxn>
                <a:cxn ang="0">
                  <a:pos x="72" y="4"/>
                </a:cxn>
                <a:cxn ang="0">
                  <a:pos x="66" y="6"/>
                </a:cxn>
                <a:cxn ang="0">
                  <a:pos x="59" y="9"/>
                </a:cxn>
                <a:cxn ang="0">
                  <a:pos x="53" y="12"/>
                </a:cxn>
                <a:cxn ang="0">
                  <a:pos x="47" y="15"/>
                </a:cxn>
                <a:cxn ang="0">
                  <a:pos x="41" y="19"/>
                </a:cxn>
                <a:cxn ang="0">
                  <a:pos x="35" y="24"/>
                </a:cxn>
                <a:cxn ang="0">
                  <a:pos x="30" y="28"/>
                </a:cxn>
                <a:cxn ang="0">
                  <a:pos x="25" y="33"/>
                </a:cxn>
                <a:cxn ang="0">
                  <a:pos x="21" y="39"/>
                </a:cxn>
                <a:cxn ang="0">
                  <a:pos x="17" y="44"/>
                </a:cxn>
                <a:cxn ang="0">
                  <a:pos x="13" y="51"/>
                </a:cxn>
                <a:cxn ang="0">
                  <a:pos x="10" y="57"/>
                </a:cxn>
                <a:cxn ang="0">
                  <a:pos x="7" y="63"/>
                </a:cxn>
                <a:cxn ang="0">
                  <a:pos x="4" y="70"/>
                </a:cxn>
                <a:cxn ang="0">
                  <a:pos x="2" y="77"/>
                </a:cxn>
                <a:cxn ang="0">
                  <a:pos x="1" y="83"/>
                </a:cxn>
                <a:cxn ang="0">
                  <a:pos x="0" y="90"/>
                </a:cxn>
                <a:cxn ang="0">
                  <a:pos x="0" y="97"/>
                </a:cxn>
                <a:cxn ang="0">
                  <a:pos x="0" y="105"/>
                </a:cxn>
                <a:cxn ang="0">
                  <a:pos x="0" y="111"/>
                </a:cxn>
              </a:cxnLst>
              <a:rect l="0" t="0" r="r" b="b"/>
              <a:pathLst>
                <a:path w="201" h="172">
                  <a:moveTo>
                    <a:pt x="172" y="172"/>
                  </a:moveTo>
                  <a:lnTo>
                    <a:pt x="173" y="171"/>
                  </a:lnTo>
                  <a:lnTo>
                    <a:pt x="174" y="170"/>
                  </a:lnTo>
                  <a:lnTo>
                    <a:pt x="175" y="168"/>
                  </a:lnTo>
                  <a:lnTo>
                    <a:pt x="176" y="167"/>
                  </a:lnTo>
                  <a:lnTo>
                    <a:pt x="178" y="166"/>
                  </a:lnTo>
                  <a:lnTo>
                    <a:pt x="179" y="164"/>
                  </a:lnTo>
                  <a:lnTo>
                    <a:pt x="180" y="163"/>
                  </a:lnTo>
                  <a:lnTo>
                    <a:pt x="181" y="161"/>
                  </a:lnTo>
                  <a:lnTo>
                    <a:pt x="182" y="160"/>
                  </a:lnTo>
                  <a:lnTo>
                    <a:pt x="183" y="159"/>
                  </a:lnTo>
                  <a:lnTo>
                    <a:pt x="184" y="157"/>
                  </a:lnTo>
                  <a:lnTo>
                    <a:pt x="185" y="156"/>
                  </a:lnTo>
                  <a:lnTo>
                    <a:pt x="186" y="154"/>
                  </a:lnTo>
                  <a:lnTo>
                    <a:pt x="187" y="153"/>
                  </a:lnTo>
                  <a:lnTo>
                    <a:pt x="188" y="151"/>
                  </a:lnTo>
                  <a:lnTo>
                    <a:pt x="189" y="150"/>
                  </a:lnTo>
                  <a:lnTo>
                    <a:pt x="189" y="148"/>
                  </a:lnTo>
                  <a:lnTo>
                    <a:pt x="190" y="146"/>
                  </a:lnTo>
                  <a:lnTo>
                    <a:pt x="191" y="145"/>
                  </a:lnTo>
                  <a:lnTo>
                    <a:pt x="192" y="143"/>
                  </a:lnTo>
                  <a:lnTo>
                    <a:pt x="192" y="142"/>
                  </a:lnTo>
                  <a:lnTo>
                    <a:pt x="193" y="140"/>
                  </a:lnTo>
                  <a:lnTo>
                    <a:pt x="194" y="138"/>
                  </a:lnTo>
                  <a:lnTo>
                    <a:pt x="194" y="137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6" y="132"/>
                  </a:lnTo>
                  <a:lnTo>
                    <a:pt x="197" y="130"/>
                  </a:lnTo>
                  <a:lnTo>
                    <a:pt x="197" y="128"/>
                  </a:lnTo>
                  <a:lnTo>
                    <a:pt x="198" y="127"/>
                  </a:lnTo>
                  <a:lnTo>
                    <a:pt x="198" y="125"/>
                  </a:lnTo>
                  <a:lnTo>
                    <a:pt x="199" y="123"/>
                  </a:lnTo>
                  <a:lnTo>
                    <a:pt x="199" y="122"/>
                  </a:lnTo>
                  <a:lnTo>
                    <a:pt x="199" y="120"/>
                  </a:lnTo>
                  <a:lnTo>
                    <a:pt x="200" y="118"/>
                  </a:lnTo>
                  <a:lnTo>
                    <a:pt x="200" y="117"/>
                  </a:lnTo>
                  <a:lnTo>
                    <a:pt x="200" y="115"/>
                  </a:lnTo>
                  <a:lnTo>
                    <a:pt x="200" y="113"/>
                  </a:lnTo>
                  <a:lnTo>
                    <a:pt x="201" y="111"/>
                  </a:lnTo>
                  <a:lnTo>
                    <a:pt x="201" y="109"/>
                  </a:lnTo>
                  <a:lnTo>
                    <a:pt x="201" y="108"/>
                  </a:lnTo>
                  <a:lnTo>
                    <a:pt x="201" y="106"/>
                  </a:lnTo>
                  <a:lnTo>
                    <a:pt x="201" y="104"/>
                  </a:lnTo>
                  <a:lnTo>
                    <a:pt x="201" y="102"/>
                  </a:lnTo>
                  <a:lnTo>
                    <a:pt x="201" y="101"/>
                  </a:lnTo>
                  <a:lnTo>
                    <a:pt x="201" y="99"/>
                  </a:lnTo>
                  <a:lnTo>
                    <a:pt x="201" y="97"/>
                  </a:lnTo>
                  <a:lnTo>
                    <a:pt x="201" y="95"/>
                  </a:lnTo>
                  <a:lnTo>
                    <a:pt x="201" y="94"/>
                  </a:lnTo>
                  <a:lnTo>
                    <a:pt x="201" y="92"/>
                  </a:lnTo>
                  <a:lnTo>
                    <a:pt x="201" y="90"/>
                  </a:lnTo>
                  <a:lnTo>
                    <a:pt x="200" y="88"/>
                  </a:lnTo>
                  <a:lnTo>
                    <a:pt x="200" y="87"/>
                  </a:lnTo>
                  <a:lnTo>
                    <a:pt x="200" y="85"/>
                  </a:lnTo>
                  <a:lnTo>
                    <a:pt x="200" y="83"/>
                  </a:lnTo>
                  <a:lnTo>
                    <a:pt x="199" y="81"/>
                  </a:lnTo>
                  <a:lnTo>
                    <a:pt x="199" y="80"/>
                  </a:lnTo>
                  <a:lnTo>
                    <a:pt x="199" y="78"/>
                  </a:lnTo>
                  <a:lnTo>
                    <a:pt x="198" y="76"/>
                  </a:lnTo>
                  <a:lnTo>
                    <a:pt x="198" y="75"/>
                  </a:lnTo>
                  <a:lnTo>
                    <a:pt x="197" y="73"/>
                  </a:lnTo>
                  <a:lnTo>
                    <a:pt x="197" y="71"/>
                  </a:lnTo>
                  <a:lnTo>
                    <a:pt x="196" y="70"/>
                  </a:lnTo>
                  <a:lnTo>
                    <a:pt x="196" y="68"/>
                  </a:lnTo>
                  <a:lnTo>
                    <a:pt x="195" y="66"/>
                  </a:lnTo>
                  <a:lnTo>
                    <a:pt x="194" y="65"/>
                  </a:lnTo>
                  <a:lnTo>
                    <a:pt x="194" y="63"/>
                  </a:lnTo>
                  <a:lnTo>
                    <a:pt x="193" y="61"/>
                  </a:lnTo>
                  <a:lnTo>
                    <a:pt x="192" y="60"/>
                  </a:lnTo>
                  <a:lnTo>
                    <a:pt x="192" y="58"/>
                  </a:lnTo>
                  <a:lnTo>
                    <a:pt x="191" y="56"/>
                  </a:lnTo>
                  <a:lnTo>
                    <a:pt x="190" y="55"/>
                  </a:lnTo>
                  <a:lnTo>
                    <a:pt x="189" y="53"/>
                  </a:lnTo>
                  <a:lnTo>
                    <a:pt x="189" y="52"/>
                  </a:lnTo>
                  <a:lnTo>
                    <a:pt x="188" y="50"/>
                  </a:lnTo>
                  <a:lnTo>
                    <a:pt x="187" y="49"/>
                  </a:lnTo>
                  <a:lnTo>
                    <a:pt x="186" y="47"/>
                  </a:lnTo>
                  <a:lnTo>
                    <a:pt x="185" y="46"/>
                  </a:lnTo>
                  <a:lnTo>
                    <a:pt x="184" y="44"/>
                  </a:lnTo>
                  <a:lnTo>
                    <a:pt x="183" y="43"/>
                  </a:lnTo>
                  <a:lnTo>
                    <a:pt x="182" y="41"/>
                  </a:lnTo>
                  <a:lnTo>
                    <a:pt x="181" y="40"/>
                  </a:lnTo>
                  <a:lnTo>
                    <a:pt x="180" y="39"/>
                  </a:lnTo>
                  <a:lnTo>
                    <a:pt x="179" y="37"/>
                  </a:lnTo>
                  <a:lnTo>
                    <a:pt x="178" y="36"/>
                  </a:lnTo>
                  <a:lnTo>
                    <a:pt x="176" y="34"/>
                  </a:lnTo>
                  <a:lnTo>
                    <a:pt x="175" y="33"/>
                  </a:lnTo>
                  <a:lnTo>
                    <a:pt x="174" y="32"/>
                  </a:lnTo>
                  <a:lnTo>
                    <a:pt x="173" y="31"/>
                  </a:lnTo>
                  <a:lnTo>
                    <a:pt x="172" y="29"/>
                  </a:lnTo>
                  <a:lnTo>
                    <a:pt x="170" y="28"/>
                  </a:lnTo>
                  <a:lnTo>
                    <a:pt x="169" y="27"/>
                  </a:lnTo>
                  <a:lnTo>
                    <a:pt x="168" y="26"/>
                  </a:lnTo>
                  <a:lnTo>
                    <a:pt x="166" y="25"/>
                  </a:lnTo>
                  <a:lnTo>
                    <a:pt x="165" y="23"/>
                  </a:lnTo>
                  <a:lnTo>
                    <a:pt x="164" y="22"/>
                  </a:lnTo>
                  <a:lnTo>
                    <a:pt x="162" y="21"/>
                  </a:lnTo>
                  <a:lnTo>
                    <a:pt x="161" y="20"/>
                  </a:lnTo>
                  <a:lnTo>
                    <a:pt x="160" y="19"/>
                  </a:lnTo>
                  <a:lnTo>
                    <a:pt x="158" y="18"/>
                  </a:lnTo>
                  <a:lnTo>
                    <a:pt x="157" y="17"/>
                  </a:lnTo>
                  <a:lnTo>
                    <a:pt x="155" y="16"/>
                  </a:lnTo>
                  <a:lnTo>
                    <a:pt x="154" y="15"/>
                  </a:lnTo>
                  <a:lnTo>
                    <a:pt x="152" y="14"/>
                  </a:lnTo>
                  <a:lnTo>
                    <a:pt x="151" y="13"/>
                  </a:lnTo>
                  <a:lnTo>
                    <a:pt x="149" y="13"/>
                  </a:lnTo>
                  <a:lnTo>
                    <a:pt x="148" y="12"/>
                  </a:lnTo>
                  <a:lnTo>
                    <a:pt x="146" y="11"/>
                  </a:lnTo>
                  <a:lnTo>
                    <a:pt x="145" y="10"/>
                  </a:lnTo>
                  <a:lnTo>
                    <a:pt x="143" y="9"/>
                  </a:lnTo>
                  <a:lnTo>
                    <a:pt x="141" y="9"/>
                  </a:lnTo>
                  <a:lnTo>
                    <a:pt x="140" y="8"/>
                  </a:lnTo>
                  <a:lnTo>
                    <a:pt x="138" y="7"/>
                  </a:lnTo>
                  <a:lnTo>
                    <a:pt x="136" y="6"/>
                  </a:lnTo>
                  <a:lnTo>
                    <a:pt x="135" y="6"/>
                  </a:lnTo>
                  <a:lnTo>
                    <a:pt x="133" y="5"/>
                  </a:lnTo>
                  <a:lnTo>
                    <a:pt x="131" y="5"/>
                  </a:lnTo>
                  <a:lnTo>
                    <a:pt x="130" y="4"/>
                  </a:lnTo>
                  <a:lnTo>
                    <a:pt x="128" y="4"/>
                  </a:lnTo>
                  <a:lnTo>
                    <a:pt x="126" y="3"/>
                  </a:lnTo>
                  <a:lnTo>
                    <a:pt x="125" y="3"/>
                  </a:lnTo>
                  <a:lnTo>
                    <a:pt x="123" y="2"/>
                  </a:lnTo>
                  <a:lnTo>
                    <a:pt x="121" y="2"/>
                  </a:lnTo>
                  <a:lnTo>
                    <a:pt x="119" y="2"/>
                  </a:lnTo>
                  <a:lnTo>
                    <a:pt x="118" y="1"/>
                  </a:lnTo>
                  <a:lnTo>
                    <a:pt x="116" y="1"/>
                  </a:lnTo>
                  <a:lnTo>
                    <a:pt x="114" y="1"/>
                  </a:lnTo>
                  <a:lnTo>
                    <a:pt x="112" y="1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7" y="0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4" y="1"/>
                  </a:lnTo>
                  <a:lnTo>
                    <a:pt x="83" y="1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8" y="3"/>
                  </a:lnTo>
                  <a:lnTo>
                    <a:pt x="76" y="3"/>
                  </a:lnTo>
                  <a:lnTo>
                    <a:pt x="74" y="3"/>
                  </a:lnTo>
                  <a:lnTo>
                    <a:pt x="72" y="4"/>
                  </a:lnTo>
                  <a:lnTo>
                    <a:pt x="71" y="4"/>
                  </a:lnTo>
                  <a:lnTo>
                    <a:pt x="69" y="5"/>
                  </a:lnTo>
                  <a:lnTo>
                    <a:pt x="67" y="5"/>
                  </a:lnTo>
                  <a:lnTo>
                    <a:pt x="66" y="6"/>
                  </a:lnTo>
                  <a:lnTo>
                    <a:pt x="64" y="7"/>
                  </a:lnTo>
                  <a:lnTo>
                    <a:pt x="62" y="7"/>
                  </a:lnTo>
                  <a:lnTo>
                    <a:pt x="61" y="8"/>
                  </a:lnTo>
                  <a:lnTo>
                    <a:pt x="59" y="9"/>
                  </a:lnTo>
                  <a:lnTo>
                    <a:pt x="58" y="9"/>
                  </a:lnTo>
                  <a:lnTo>
                    <a:pt x="56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1" y="13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7" y="15"/>
                  </a:lnTo>
                  <a:lnTo>
                    <a:pt x="45" y="16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1" y="19"/>
                  </a:lnTo>
                  <a:lnTo>
                    <a:pt x="40" y="20"/>
                  </a:lnTo>
                  <a:lnTo>
                    <a:pt x="38" y="21"/>
                  </a:lnTo>
                  <a:lnTo>
                    <a:pt x="37" y="23"/>
                  </a:lnTo>
                  <a:lnTo>
                    <a:pt x="35" y="24"/>
                  </a:lnTo>
                  <a:lnTo>
                    <a:pt x="34" y="25"/>
                  </a:lnTo>
                  <a:lnTo>
                    <a:pt x="33" y="26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8" y="31"/>
                  </a:lnTo>
                  <a:lnTo>
                    <a:pt x="27" y="32"/>
                  </a:lnTo>
                  <a:lnTo>
                    <a:pt x="25" y="33"/>
                  </a:lnTo>
                  <a:lnTo>
                    <a:pt x="24" y="35"/>
                  </a:lnTo>
                  <a:lnTo>
                    <a:pt x="23" y="36"/>
                  </a:lnTo>
                  <a:lnTo>
                    <a:pt x="22" y="37"/>
                  </a:lnTo>
                  <a:lnTo>
                    <a:pt x="21" y="39"/>
                  </a:lnTo>
                  <a:lnTo>
                    <a:pt x="20" y="40"/>
                  </a:lnTo>
                  <a:lnTo>
                    <a:pt x="19" y="42"/>
                  </a:lnTo>
                  <a:lnTo>
                    <a:pt x="18" y="43"/>
                  </a:lnTo>
                  <a:lnTo>
                    <a:pt x="17" y="44"/>
                  </a:lnTo>
                  <a:lnTo>
                    <a:pt x="16" y="46"/>
                  </a:lnTo>
                  <a:lnTo>
                    <a:pt x="15" y="47"/>
                  </a:lnTo>
                  <a:lnTo>
                    <a:pt x="14" y="49"/>
                  </a:lnTo>
                  <a:lnTo>
                    <a:pt x="13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10" y="55"/>
                  </a:lnTo>
                  <a:lnTo>
                    <a:pt x="10" y="57"/>
                  </a:lnTo>
                  <a:lnTo>
                    <a:pt x="9" y="58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6" y="65"/>
                  </a:lnTo>
                  <a:lnTo>
                    <a:pt x="6" y="66"/>
                  </a:lnTo>
                  <a:lnTo>
                    <a:pt x="5" y="68"/>
                  </a:lnTo>
                  <a:lnTo>
                    <a:pt x="4" y="70"/>
                  </a:lnTo>
                  <a:lnTo>
                    <a:pt x="4" y="71"/>
                  </a:lnTo>
                  <a:lnTo>
                    <a:pt x="3" y="73"/>
                  </a:lnTo>
                  <a:lnTo>
                    <a:pt x="3" y="75"/>
                  </a:lnTo>
                  <a:lnTo>
                    <a:pt x="2" y="77"/>
                  </a:lnTo>
                  <a:lnTo>
                    <a:pt x="2" y="78"/>
                  </a:lnTo>
                  <a:lnTo>
                    <a:pt x="2" y="80"/>
                  </a:lnTo>
                  <a:lnTo>
                    <a:pt x="1" y="82"/>
                  </a:lnTo>
                  <a:lnTo>
                    <a:pt x="1" y="83"/>
                  </a:lnTo>
                  <a:lnTo>
                    <a:pt x="1" y="85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3"/>
                  </a:lnTo>
                  <a:lnTo>
                    <a:pt x="0" y="115"/>
                  </a:lnTo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8" name="Line 60">
              <a:extLst>
                <a:ext uri="{FF2B5EF4-FFF2-40B4-BE49-F238E27FC236}">
                  <a16:creationId xmlns:a16="http://schemas.microsoft.com/office/drawing/2014/main" id="{6C4CE39F-F01B-46DB-AC81-F637C9884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161"/>
              <a:ext cx="1" cy="114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9" name="Line 61">
              <a:extLst>
                <a:ext uri="{FF2B5EF4-FFF2-40B4-BE49-F238E27FC236}">
                  <a16:creationId xmlns:a16="http://schemas.microsoft.com/office/drawing/2014/main" id="{867F56AB-0C19-451A-8476-F96DC9AE2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819"/>
              <a:ext cx="1" cy="114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" name="Line 62">
              <a:extLst>
                <a:ext uri="{FF2B5EF4-FFF2-40B4-BE49-F238E27FC236}">
                  <a16:creationId xmlns:a16="http://schemas.microsoft.com/office/drawing/2014/main" id="{D27C6A2F-3698-440A-AC4D-62567E7545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990"/>
              <a:ext cx="1" cy="114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1" name="Line 63">
              <a:extLst>
                <a:ext uri="{FF2B5EF4-FFF2-40B4-BE49-F238E27FC236}">
                  <a16:creationId xmlns:a16="http://schemas.microsoft.com/office/drawing/2014/main" id="{BD552DA9-685F-4866-A2C8-8AA56D54FB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0" y="1047"/>
              <a:ext cx="57" cy="5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2" name="Line 64">
              <a:extLst>
                <a:ext uri="{FF2B5EF4-FFF2-40B4-BE49-F238E27FC236}">
                  <a16:creationId xmlns:a16="http://schemas.microsoft.com/office/drawing/2014/main" id="{90784592-D33E-48FA-94F4-96171B5945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1047"/>
              <a:ext cx="57" cy="5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3" name="Freeform 65">
              <a:extLst>
                <a:ext uri="{FF2B5EF4-FFF2-40B4-BE49-F238E27FC236}">
                  <a16:creationId xmlns:a16="http://schemas.microsoft.com/office/drawing/2014/main" id="{4D63B2E4-49B3-408A-9E55-7634EBF11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" y="921"/>
              <a:ext cx="251" cy="251"/>
            </a:xfrm>
            <a:custGeom>
              <a:avLst/>
              <a:gdLst/>
              <a:ahLst/>
              <a:cxnLst>
                <a:cxn ang="0">
                  <a:pos x="139" y="1"/>
                </a:cxn>
                <a:cxn ang="0">
                  <a:pos x="163" y="5"/>
                </a:cxn>
                <a:cxn ang="0">
                  <a:pos x="185" y="15"/>
                </a:cxn>
                <a:cxn ang="0">
                  <a:pos x="205" y="28"/>
                </a:cxn>
                <a:cxn ang="0">
                  <a:pos x="223" y="46"/>
                </a:cxn>
                <a:cxn ang="0">
                  <a:pos x="237" y="67"/>
                </a:cxn>
                <a:cxn ang="0">
                  <a:pos x="246" y="89"/>
                </a:cxn>
                <a:cxn ang="0">
                  <a:pos x="251" y="113"/>
                </a:cxn>
                <a:cxn ang="0">
                  <a:pos x="251" y="139"/>
                </a:cxn>
                <a:cxn ang="0">
                  <a:pos x="246" y="163"/>
                </a:cxn>
                <a:cxn ang="0">
                  <a:pos x="237" y="185"/>
                </a:cxn>
                <a:cxn ang="0">
                  <a:pos x="223" y="205"/>
                </a:cxn>
                <a:cxn ang="0">
                  <a:pos x="205" y="223"/>
                </a:cxn>
                <a:cxn ang="0">
                  <a:pos x="185" y="237"/>
                </a:cxn>
                <a:cxn ang="0">
                  <a:pos x="163" y="246"/>
                </a:cxn>
                <a:cxn ang="0">
                  <a:pos x="139" y="251"/>
                </a:cxn>
                <a:cxn ang="0">
                  <a:pos x="113" y="251"/>
                </a:cxn>
                <a:cxn ang="0">
                  <a:pos x="89" y="246"/>
                </a:cxn>
                <a:cxn ang="0">
                  <a:pos x="67" y="237"/>
                </a:cxn>
                <a:cxn ang="0">
                  <a:pos x="47" y="223"/>
                </a:cxn>
                <a:cxn ang="0">
                  <a:pos x="29" y="205"/>
                </a:cxn>
                <a:cxn ang="0">
                  <a:pos x="15" y="185"/>
                </a:cxn>
                <a:cxn ang="0">
                  <a:pos x="6" y="163"/>
                </a:cxn>
                <a:cxn ang="0">
                  <a:pos x="1" y="139"/>
                </a:cxn>
                <a:cxn ang="0">
                  <a:pos x="1" y="113"/>
                </a:cxn>
                <a:cxn ang="0">
                  <a:pos x="6" y="89"/>
                </a:cxn>
                <a:cxn ang="0">
                  <a:pos x="15" y="67"/>
                </a:cxn>
                <a:cxn ang="0">
                  <a:pos x="29" y="46"/>
                </a:cxn>
                <a:cxn ang="0">
                  <a:pos x="47" y="28"/>
                </a:cxn>
                <a:cxn ang="0">
                  <a:pos x="67" y="15"/>
                </a:cxn>
                <a:cxn ang="0">
                  <a:pos x="89" y="5"/>
                </a:cxn>
                <a:cxn ang="0">
                  <a:pos x="113" y="1"/>
                </a:cxn>
                <a:cxn ang="0">
                  <a:pos x="126" y="0"/>
                </a:cxn>
              </a:cxnLst>
              <a:rect l="0" t="0" r="r" b="b"/>
              <a:pathLst>
                <a:path w="251" h="251">
                  <a:moveTo>
                    <a:pt x="126" y="0"/>
                  </a:moveTo>
                  <a:lnTo>
                    <a:pt x="139" y="1"/>
                  </a:lnTo>
                  <a:lnTo>
                    <a:pt x="151" y="3"/>
                  </a:lnTo>
                  <a:lnTo>
                    <a:pt x="163" y="5"/>
                  </a:lnTo>
                  <a:lnTo>
                    <a:pt x="174" y="9"/>
                  </a:lnTo>
                  <a:lnTo>
                    <a:pt x="185" y="15"/>
                  </a:lnTo>
                  <a:lnTo>
                    <a:pt x="195" y="21"/>
                  </a:lnTo>
                  <a:lnTo>
                    <a:pt x="205" y="28"/>
                  </a:lnTo>
                  <a:lnTo>
                    <a:pt x="215" y="37"/>
                  </a:lnTo>
                  <a:lnTo>
                    <a:pt x="223" y="46"/>
                  </a:lnTo>
                  <a:lnTo>
                    <a:pt x="231" y="56"/>
                  </a:lnTo>
                  <a:lnTo>
                    <a:pt x="237" y="67"/>
                  </a:lnTo>
                  <a:lnTo>
                    <a:pt x="242" y="78"/>
                  </a:lnTo>
                  <a:lnTo>
                    <a:pt x="246" y="89"/>
                  </a:lnTo>
                  <a:lnTo>
                    <a:pt x="249" y="101"/>
                  </a:lnTo>
                  <a:lnTo>
                    <a:pt x="251" y="113"/>
                  </a:lnTo>
                  <a:lnTo>
                    <a:pt x="251" y="126"/>
                  </a:lnTo>
                  <a:lnTo>
                    <a:pt x="251" y="139"/>
                  </a:lnTo>
                  <a:lnTo>
                    <a:pt x="249" y="151"/>
                  </a:lnTo>
                  <a:lnTo>
                    <a:pt x="246" y="163"/>
                  </a:lnTo>
                  <a:lnTo>
                    <a:pt x="242" y="174"/>
                  </a:lnTo>
                  <a:lnTo>
                    <a:pt x="237" y="185"/>
                  </a:lnTo>
                  <a:lnTo>
                    <a:pt x="231" y="195"/>
                  </a:lnTo>
                  <a:lnTo>
                    <a:pt x="223" y="205"/>
                  </a:lnTo>
                  <a:lnTo>
                    <a:pt x="215" y="215"/>
                  </a:lnTo>
                  <a:lnTo>
                    <a:pt x="205" y="223"/>
                  </a:lnTo>
                  <a:lnTo>
                    <a:pt x="195" y="231"/>
                  </a:lnTo>
                  <a:lnTo>
                    <a:pt x="185" y="237"/>
                  </a:lnTo>
                  <a:lnTo>
                    <a:pt x="174" y="242"/>
                  </a:lnTo>
                  <a:lnTo>
                    <a:pt x="163" y="246"/>
                  </a:lnTo>
                  <a:lnTo>
                    <a:pt x="151" y="249"/>
                  </a:lnTo>
                  <a:lnTo>
                    <a:pt x="139" y="251"/>
                  </a:lnTo>
                  <a:lnTo>
                    <a:pt x="126" y="251"/>
                  </a:lnTo>
                  <a:lnTo>
                    <a:pt x="113" y="251"/>
                  </a:lnTo>
                  <a:lnTo>
                    <a:pt x="101" y="249"/>
                  </a:lnTo>
                  <a:lnTo>
                    <a:pt x="89" y="246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7" y="231"/>
                  </a:lnTo>
                  <a:lnTo>
                    <a:pt x="47" y="223"/>
                  </a:lnTo>
                  <a:lnTo>
                    <a:pt x="37" y="215"/>
                  </a:lnTo>
                  <a:lnTo>
                    <a:pt x="29" y="205"/>
                  </a:lnTo>
                  <a:lnTo>
                    <a:pt x="21" y="195"/>
                  </a:lnTo>
                  <a:lnTo>
                    <a:pt x="15" y="185"/>
                  </a:lnTo>
                  <a:lnTo>
                    <a:pt x="10" y="174"/>
                  </a:lnTo>
                  <a:lnTo>
                    <a:pt x="6" y="163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3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7" y="28"/>
                  </a:lnTo>
                  <a:lnTo>
                    <a:pt x="57" y="21"/>
                  </a:lnTo>
                  <a:lnTo>
                    <a:pt x="67" y="15"/>
                  </a:lnTo>
                  <a:lnTo>
                    <a:pt x="78" y="9"/>
                  </a:lnTo>
                  <a:lnTo>
                    <a:pt x="89" y="5"/>
                  </a:lnTo>
                  <a:lnTo>
                    <a:pt x="101" y="3"/>
                  </a:lnTo>
                  <a:lnTo>
                    <a:pt x="113" y="1"/>
                  </a:ln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4" name="Line 66">
              <a:extLst>
                <a:ext uri="{FF2B5EF4-FFF2-40B4-BE49-F238E27FC236}">
                  <a16:creationId xmlns:a16="http://schemas.microsoft.com/office/drawing/2014/main" id="{32CABEE6-FB7E-44EC-A002-E62DE8727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7" y="2017"/>
              <a:ext cx="57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Line 67">
              <a:extLst>
                <a:ext uri="{FF2B5EF4-FFF2-40B4-BE49-F238E27FC236}">
                  <a16:creationId xmlns:a16="http://schemas.microsoft.com/office/drawing/2014/main" id="{ABD898F6-6D30-4033-AD82-9D6F4A699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1960"/>
              <a:ext cx="114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6" name="Line 68">
              <a:extLst>
                <a:ext uri="{FF2B5EF4-FFF2-40B4-BE49-F238E27FC236}">
                  <a16:creationId xmlns:a16="http://schemas.microsoft.com/office/drawing/2014/main" id="{65DF4716-682C-4135-919B-1E277087F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789"/>
              <a:ext cx="1" cy="114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7" name="Line 69">
              <a:extLst>
                <a:ext uri="{FF2B5EF4-FFF2-40B4-BE49-F238E27FC236}">
                  <a16:creationId xmlns:a16="http://schemas.microsoft.com/office/drawing/2014/main" id="{B4F0FBCA-F8F0-4431-979F-44BB277CC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1903"/>
              <a:ext cx="228" cy="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8" name="Line 70">
              <a:extLst>
                <a:ext uri="{FF2B5EF4-FFF2-40B4-BE49-F238E27FC236}">
                  <a16:creationId xmlns:a16="http://schemas.microsoft.com/office/drawing/2014/main" id="{80CDB518-36DA-4C65-B2E0-C74B5432A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" y="1275"/>
              <a:ext cx="1" cy="114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9" name="Freeform 71">
              <a:extLst>
                <a:ext uri="{FF2B5EF4-FFF2-40B4-BE49-F238E27FC236}">
                  <a16:creationId xmlns:a16="http://schemas.microsoft.com/office/drawing/2014/main" id="{12D14DB9-F2EC-47A3-91FB-9ACB0B9D6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378"/>
              <a:ext cx="251" cy="251"/>
            </a:xfrm>
            <a:custGeom>
              <a:avLst/>
              <a:gdLst/>
              <a:ahLst/>
              <a:cxnLst>
                <a:cxn ang="0">
                  <a:pos x="138" y="0"/>
                </a:cxn>
                <a:cxn ang="0">
                  <a:pos x="162" y="5"/>
                </a:cxn>
                <a:cxn ang="0">
                  <a:pos x="185" y="14"/>
                </a:cxn>
                <a:cxn ang="0">
                  <a:pos x="205" y="28"/>
                </a:cxn>
                <a:cxn ang="0">
                  <a:pos x="223" y="46"/>
                </a:cxn>
                <a:cxn ang="0">
                  <a:pos x="237" y="66"/>
                </a:cxn>
                <a:cxn ang="0">
                  <a:pos x="246" y="88"/>
                </a:cxn>
                <a:cxn ang="0">
                  <a:pos x="250" y="112"/>
                </a:cxn>
                <a:cxn ang="0">
                  <a:pos x="250" y="138"/>
                </a:cxn>
                <a:cxn ang="0">
                  <a:pos x="246" y="162"/>
                </a:cxn>
                <a:cxn ang="0">
                  <a:pos x="237" y="184"/>
                </a:cxn>
                <a:cxn ang="0">
                  <a:pos x="223" y="205"/>
                </a:cxn>
                <a:cxn ang="0">
                  <a:pos x="205" y="223"/>
                </a:cxn>
                <a:cxn ang="0">
                  <a:pos x="185" y="236"/>
                </a:cxn>
                <a:cxn ang="0">
                  <a:pos x="162" y="245"/>
                </a:cxn>
                <a:cxn ang="0">
                  <a:pos x="138" y="250"/>
                </a:cxn>
                <a:cxn ang="0">
                  <a:pos x="113" y="250"/>
                </a:cxn>
                <a:cxn ang="0">
                  <a:pos x="89" y="245"/>
                </a:cxn>
                <a:cxn ang="0">
                  <a:pos x="66" y="236"/>
                </a:cxn>
                <a:cxn ang="0">
                  <a:pos x="46" y="223"/>
                </a:cxn>
                <a:cxn ang="0">
                  <a:pos x="28" y="205"/>
                </a:cxn>
                <a:cxn ang="0">
                  <a:pos x="14" y="184"/>
                </a:cxn>
                <a:cxn ang="0">
                  <a:pos x="5" y="162"/>
                </a:cxn>
                <a:cxn ang="0">
                  <a:pos x="1" y="138"/>
                </a:cxn>
                <a:cxn ang="0">
                  <a:pos x="1" y="112"/>
                </a:cxn>
                <a:cxn ang="0">
                  <a:pos x="5" y="88"/>
                </a:cxn>
                <a:cxn ang="0">
                  <a:pos x="14" y="66"/>
                </a:cxn>
                <a:cxn ang="0">
                  <a:pos x="28" y="46"/>
                </a:cxn>
                <a:cxn ang="0">
                  <a:pos x="46" y="28"/>
                </a:cxn>
                <a:cxn ang="0">
                  <a:pos x="66" y="14"/>
                </a:cxn>
                <a:cxn ang="0">
                  <a:pos x="89" y="5"/>
                </a:cxn>
                <a:cxn ang="0">
                  <a:pos x="113" y="0"/>
                </a:cxn>
                <a:cxn ang="0">
                  <a:pos x="125" y="0"/>
                </a:cxn>
              </a:cxnLst>
              <a:rect l="0" t="0" r="r" b="b"/>
              <a:pathLst>
                <a:path w="251" h="251">
                  <a:moveTo>
                    <a:pt x="125" y="0"/>
                  </a:moveTo>
                  <a:lnTo>
                    <a:pt x="138" y="0"/>
                  </a:lnTo>
                  <a:lnTo>
                    <a:pt x="150" y="2"/>
                  </a:lnTo>
                  <a:lnTo>
                    <a:pt x="162" y="5"/>
                  </a:lnTo>
                  <a:lnTo>
                    <a:pt x="174" y="9"/>
                  </a:lnTo>
                  <a:lnTo>
                    <a:pt x="185" y="14"/>
                  </a:lnTo>
                  <a:lnTo>
                    <a:pt x="195" y="20"/>
                  </a:lnTo>
                  <a:lnTo>
                    <a:pt x="205" y="28"/>
                  </a:lnTo>
                  <a:lnTo>
                    <a:pt x="214" y="36"/>
                  </a:lnTo>
                  <a:lnTo>
                    <a:pt x="223" y="46"/>
                  </a:lnTo>
                  <a:lnTo>
                    <a:pt x="230" y="56"/>
                  </a:lnTo>
                  <a:lnTo>
                    <a:pt x="237" y="66"/>
                  </a:lnTo>
                  <a:lnTo>
                    <a:pt x="242" y="77"/>
                  </a:lnTo>
                  <a:lnTo>
                    <a:pt x="246" y="88"/>
                  </a:lnTo>
                  <a:lnTo>
                    <a:pt x="249" y="100"/>
                  </a:lnTo>
                  <a:lnTo>
                    <a:pt x="250" y="112"/>
                  </a:lnTo>
                  <a:lnTo>
                    <a:pt x="251" y="125"/>
                  </a:lnTo>
                  <a:lnTo>
                    <a:pt x="250" y="138"/>
                  </a:lnTo>
                  <a:lnTo>
                    <a:pt x="249" y="150"/>
                  </a:lnTo>
                  <a:lnTo>
                    <a:pt x="246" y="162"/>
                  </a:lnTo>
                  <a:lnTo>
                    <a:pt x="242" y="173"/>
                  </a:lnTo>
                  <a:lnTo>
                    <a:pt x="237" y="184"/>
                  </a:lnTo>
                  <a:lnTo>
                    <a:pt x="230" y="195"/>
                  </a:lnTo>
                  <a:lnTo>
                    <a:pt x="223" y="205"/>
                  </a:lnTo>
                  <a:lnTo>
                    <a:pt x="214" y="214"/>
                  </a:lnTo>
                  <a:lnTo>
                    <a:pt x="205" y="223"/>
                  </a:lnTo>
                  <a:lnTo>
                    <a:pt x="195" y="230"/>
                  </a:lnTo>
                  <a:lnTo>
                    <a:pt x="185" y="236"/>
                  </a:lnTo>
                  <a:lnTo>
                    <a:pt x="174" y="242"/>
                  </a:lnTo>
                  <a:lnTo>
                    <a:pt x="162" y="245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5" y="251"/>
                  </a:lnTo>
                  <a:lnTo>
                    <a:pt x="113" y="250"/>
                  </a:lnTo>
                  <a:lnTo>
                    <a:pt x="100" y="248"/>
                  </a:lnTo>
                  <a:lnTo>
                    <a:pt x="89" y="245"/>
                  </a:lnTo>
                  <a:lnTo>
                    <a:pt x="77" y="242"/>
                  </a:lnTo>
                  <a:lnTo>
                    <a:pt x="66" y="236"/>
                  </a:lnTo>
                  <a:lnTo>
                    <a:pt x="56" y="230"/>
                  </a:lnTo>
                  <a:lnTo>
                    <a:pt x="46" y="223"/>
                  </a:lnTo>
                  <a:lnTo>
                    <a:pt x="37" y="214"/>
                  </a:lnTo>
                  <a:lnTo>
                    <a:pt x="28" y="205"/>
                  </a:lnTo>
                  <a:lnTo>
                    <a:pt x="21" y="195"/>
                  </a:lnTo>
                  <a:lnTo>
                    <a:pt x="14" y="184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2" y="150"/>
                  </a:lnTo>
                  <a:lnTo>
                    <a:pt x="1" y="138"/>
                  </a:lnTo>
                  <a:lnTo>
                    <a:pt x="0" y="125"/>
                  </a:lnTo>
                  <a:lnTo>
                    <a:pt x="1" y="112"/>
                  </a:lnTo>
                  <a:lnTo>
                    <a:pt x="2" y="100"/>
                  </a:lnTo>
                  <a:lnTo>
                    <a:pt x="5" y="88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7" y="36"/>
                  </a:lnTo>
                  <a:lnTo>
                    <a:pt x="46" y="28"/>
                  </a:lnTo>
                  <a:lnTo>
                    <a:pt x="56" y="20"/>
                  </a:lnTo>
                  <a:lnTo>
                    <a:pt x="66" y="14"/>
                  </a:lnTo>
                  <a:lnTo>
                    <a:pt x="77" y="9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25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0" name="Rectangle 11">
              <a:extLst>
                <a:ext uri="{FF2B5EF4-FFF2-40B4-BE49-F238E27FC236}">
                  <a16:creationId xmlns:a16="http://schemas.microsoft.com/office/drawing/2014/main" id="{E7F2A1C2-9962-4245-B8DF-118E49CCB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" y="1420"/>
              <a:ext cx="244" cy="22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JJ</a:t>
              </a:r>
            </a:p>
          </p:txBody>
        </p:sp>
      </p:grpSp>
      <p:sp>
        <p:nvSpPr>
          <p:cNvPr id="53" name="Text Box 77">
            <a:extLst>
              <a:ext uri="{FF2B5EF4-FFF2-40B4-BE49-F238E27FC236}">
                <a16:creationId xmlns:a16="http://schemas.microsoft.com/office/drawing/2014/main" id="{569A1813-8DD2-467D-B1FD-8861430CB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5927725"/>
            <a:ext cx="2209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504D"/>
                </a:solidFill>
                <a:latin typeface="Times New Roman" pitchFamily="18" charset="0"/>
              </a:rPr>
              <a:t>Courtesy Arnold Silver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7BD005-8F4A-43CD-AE93-9E8AAB9409EC}"/>
              </a:ext>
            </a:extLst>
          </p:cNvPr>
          <p:cNvSpPr txBox="1"/>
          <p:nvPr/>
        </p:nvSpPr>
        <p:spPr>
          <a:xfrm>
            <a:off x="1438275" y="20826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3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570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C03907-26A1-47C3-ACAC-D9A5C71EC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DBE8D-2B69-4374-A79C-6CD244C5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5</a:t>
            </a:fld>
            <a:endParaRPr lang="en-US"/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2F916088-CC4F-4AEE-B661-C3FB651E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227" y="-31027"/>
            <a:ext cx="20104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Resonators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9BA87C-F685-4C04-8C9D-AED8A108D037}"/>
              </a:ext>
            </a:extLst>
          </p:cNvPr>
          <p:cNvSpPr txBox="1"/>
          <p:nvPr/>
        </p:nvSpPr>
        <p:spPr>
          <a:xfrm>
            <a:off x="1917935" y="514419"/>
            <a:ext cx="60228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… the building block of superconducting applications 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	Cavity Quantum Electrodynamics of Qubits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	Superconducting RF Accelerators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	Microwave kinetic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inductance detectors</a:t>
            </a: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	Metamaterials (</a:t>
            </a:r>
            <a:r>
              <a:rPr lang="en-US" sz="2000" dirty="0" err="1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itchFamily="18" charset="0"/>
              </a:rPr>
              <a:t>eff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 &lt; 0 ‘atoms’)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	etc.</a:t>
            </a:r>
          </a:p>
        </p:txBody>
      </p:sp>
      <p:pic>
        <p:nvPicPr>
          <p:cNvPr id="41" name="Picture 9" descr="DSC01147">
            <a:extLst>
              <a:ext uri="{FF2B5EF4-FFF2-40B4-BE49-F238E27FC236}">
                <a16:creationId xmlns:a16="http://schemas.microsoft.com/office/drawing/2014/main" id="{218AE3E1-A90F-4A01-8BC2-1062520C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0828" y="2634827"/>
            <a:ext cx="4267200" cy="320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10">
            <a:extLst>
              <a:ext uri="{FF2B5EF4-FFF2-40B4-BE49-F238E27FC236}">
                <a16:creationId xmlns:a16="http://schemas.microsoft.com/office/drawing/2014/main" id="{040A73C4-8CC7-4957-9B07-C455D7E06928}"/>
              </a:ext>
            </a:extLst>
          </p:cNvPr>
          <p:cNvGrpSpPr>
            <a:grpSpLocks/>
          </p:cNvGrpSpPr>
          <p:nvPr/>
        </p:nvGrpSpPr>
        <p:grpSpPr bwMode="auto">
          <a:xfrm>
            <a:off x="2652152" y="3326238"/>
            <a:ext cx="1600200" cy="1066800"/>
            <a:chOff x="4320" y="2304"/>
            <a:chExt cx="1008" cy="672"/>
          </a:xfrm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E2A1746B-8C4C-4D24-BC06-4DE39F595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1" y="2304"/>
              <a:ext cx="1007" cy="672"/>
            </a:xfrm>
            <a:prstGeom prst="rect">
              <a:avLst/>
            </a:prstGeom>
            <a:solidFill>
              <a:srgbClr val="EAEAEA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3032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4" name="Rectangle 12">
              <a:extLst>
                <a:ext uri="{FF2B5EF4-FFF2-40B4-BE49-F238E27FC236}">
                  <a16:creationId xmlns:a16="http://schemas.microsoft.com/office/drawing/2014/main" id="{2251B7DA-0BA1-494C-8CD8-D41EEEC68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1" y="2352"/>
              <a:ext cx="959" cy="576"/>
            </a:xfrm>
            <a:prstGeom prst="rect">
              <a:avLst/>
            </a:prstGeom>
            <a:solidFill>
              <a:srgbClr val="EAEAEA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4" dir="b"/>
            </a:scene3d>
            <a:sp3d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87EDE293-E376-4AD8-AC7A-6ACB61630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960" cy="192"/>
            </a:xfrm>
            <a:prstGeom prst="rect">
              <a:avLst/>
            </a:prstGeom>
            <a:solidFill>
              <a:srgbClr val="EEECE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4" dir="b"/>
            </a:scene3d>
            <a:sp3d prstMaterial="legacyMatte">
              <a:bevelT w="13500" h="13500" prst="angle"/>
              <a:bevelB w="13500" h="13500" prst="angle"/>
              <a:extrusionClr>
                <a:srgbClr val="EEECE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6" name="Rectangle 14">
              <a:extLst>
                <a:ext uri="{FF2B5EF4-FFF2-40B4-BE49-F238E27FC236}">
                  <a16:creationId xmlns:a16="http://schemas.microsoft.com/office/drawing/2014/main" id="{B3423BB8-473C-46CF-B7F1-32C70EEFE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688"/>
              <a:ext cx="144" cy="48"/>
            </a:xfrm>
            <a:prstGeom prst="rect">
              <a:avLst/>
            </a:prstGeom>
            <a:solidFill>
              <a:srgbClr val="EEECE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4" dir="b"/>
            </a:scene3d>
            <a:sp3d prstMaterial="legacyMatte">
              <a:bevelT w="13500" h="13500" prst="angle"/>
              <a:bevelB w="13500" h="13500" prst="angle"/>
              <a:extrusionClr>
                <a:srgbClr val="EEECE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13CED377-9D3F-40D8-8EEB-ED464C7E3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544"/>
              <a:ext cx="144" cy="48"/>
            </a:xfrm>
            <a:prstGeom prst="rect">
              <a:avLst/>
            </a:prstGeom>
            <a:solidFill>
              <a:srgbClr val="EEECE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4" dir="b"/>
            </a:scene3d>
            <a:sp3d prstMaterial="legacyMatte">
              <a:bevelT w="13500" h="13500" prst="angle"/>
              <a:bevelB w="13500" h="13500" prst="angle"/>
              <a:extrusionClr>
                <a:srgbClr val="EEECE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8" name="Rectangle 16">
              <a:extLst>
                <a:ext uri="{FF2B5EF4-FFF2-40B4-BE49-F238E27FC236}">
                  <a16:creationId xmlns:a16="http://schemas.microsoft.com/office/drawing/2014/main" id="{8607EF30-F742-4F22-A349-273A33C1C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616"/>
              <a:ext cx="576" cy="48"/>
            </a:xfrm>
            <a:prstGeom prst="rect">
              <a:avLst/>
            </a:prstGeom>
            <a:solidFill>
              <a:srgbClr val="EEECE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4" dir="b"/>
            </a:scene3d>
            <a:sp3d prstMaterial="legacyMatte">
              <a:bevelT w="13500" h="13500" prst="angle"/>
              <a:bevelB w="13500" h="13500" prst="angle"/>
              <a:extrusionClr>
                <a:srgbClr val="EEECE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0A176570-8FD2-44D6-A670-5004AD46E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960" cy="192"/>
            </a:xfrm>
            <a:prstGeom prst="rect">
              <a:avLst/>
            </a:prstGeom>
            <a:solidFill>
              <a:srgbClr val="EEECE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4" dir="b"/>
            </a:scene3d>
            <a:sp3d prstMaterial="legacyMatte">
              <a:bevelT w="13500" h="13500" prst="angle"/>
              <a:bevelB w="13500" h="13500" prst="angle"/>
              <a:extrusionClr>
                <a:srgbClr val="EEECE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50" name="Text Box 31">
            <a:extLst>
              <a:ext uri="{FF2B5EF4-FFF2-40B4-BE49-F238E27FC236}">
                <a16:creationId xmlns:a16="http://schemas.microsoft.com/office/drawing/2014/main" id="{9492AED3-9F45-45FA-8640-06BD79796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402" y="3269088"/>
            <a:ext cx="66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pitchFamily="34" charset="0"/>
              </a:rPr>
              <a:t>P</a:t>
            </a:r>
            <a:r>
              <a:rPr lang="en-US" sz="2400" baseline="-25000">
                <a:solidFill>
                  <a:prstClr val="black"/>
                </a:solidFill>
                <a:latin typeface="Arial" pitchFamily="34" charset="0"/>
              </a:rPr>
              <a:t>out</a:t>
            </a:r>
          </a:p>
        </p:txBody>
      </p:sp>
      <p:sp>
        <p:nvSpPr>
          <p:cNvPr id="51" name="Text Box 49">
            <a:extLst>
              <a:ext uri="{FF2B5EF4-FFF2-40B4-BE49-F238E27FC236}">
                <a16:creationId xmlns:a16="http://schemas.microsoft.com/office/drawing/2014/main" id="{E7F1E09A-EB9F-4B6A-B5ED-5B57C0FF6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027" y="2483573"/>
            <a:ext cx="41232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co-planar waveguide (CPW)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resonator</a:t>
            </a:r>
          </a:p>
        </p:txBody>
      </p:sp>
      <p:sp>
        <p:nvSpPr>
          <p:cNvPr id="52" name="Line 50">
            <a:extLst>
              <a:ext uri="{FF2B5EF4-FFF2-40B4-BE49-F238E27FC236}">
                <a16:creationId xmlns:a16="http://schemas.microsoft.com/office/drawing/2014/main" id="{E678995E-EEA5-4C14-A1A4-50CFB1DE47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3202" y="4012038"/>
            <a:ext cx="490537" cy="76200"/>
          </a:xfrm>
          <a:prstGeom prst="line">
            <a:avLst/>
          </a:prstGeom>
          <a:noFill/>
          <a:ln w="762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3" name="Line 51">
            <a:extLst>
              <a:ext uri="{FF2B5EF4-FFF2-40B4-BE49-F238E27FC236}">
                <a16:creationId xmlns:a16="http://schemas.microsoft.com/office/drawing/2014/main" id="{8D4A3CE0-1E7C-494B-9B8F-B2A198EF0F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4752" y="3596113"/>
            <a:ext cx="501650" cy="101600"/>
          </a:xfrm>
          <a:prstGeom prst="line">
            <a:avLst/>
          </a:prstGeom>
          <a:noFill/>
          <a:ln w="762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4" name="Text Box 52">
            <a:extLst>
              <a:ext uri="{FF2B5EF4-FFF2-40B4-BE49-F238E27FC236}">
                <a16:creationId xmlns:a16="http://schemas.microsoft.com/office/drawing/2014/main" id="{1CB980BE-EA27-4FA5-813D-0ADF81EC4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227" y="3484988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pitchFamily="34" charset="0"/>
              </a:rPr>
              <a:t>P</a:t>
            </a:r>
            <a:r>
              <a:rPr lang="en-US" sz="2400" baseline="-25000">
                <a:solidFill>
                  <a:prstClr val="black"/>
                </a:solidFill>
                <a:latin typeface="Arial" pitchFamily="34" charset="0"/>
              </a:rPr>
              <a:t>in</a:t>
            </a:r>
          </a:p>
        </p:txBody>
      </p:sp>
      <p:sp>
        <p:nvSpPr>
          <p:cNvPr id="55" name="Line 32">
            <a:extLst>
              <a:ext uri="{FF2B5EF4-FFF2-40B4-BE49-F238E27FC236}">
                <a16:creationId xmlns:a16="http://schemas.microsoft.com/office/drawing/2014/main" id="{5C2FEEE9-3986-41EA-AA33-19D898698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065" y="4556848"/>
            <a:ext cx="0" cy="15240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6" name="Line 33">
            <a:extLst>
              <a:ext uri="{FF2B5EF4-FFF2-40B4-BE49-F238E27FC236}">
                <a16:creationId xmlns:a16="http://schemas.microsoft.com/office/drawing/2014/main" id="{21A6B25D-5D81-40C4-BB01-986D458EE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065" y="6080848"/>
            <a:ext cx="19050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7" name="Text Box 34">
            <a:extLst>
              <a:ext uri="{FF2B5EF4-FFF2-40B4-BE49-F238E27FC236}">
                <a16:creationId xmlns:a16="http://schemas.microsoft.com/office/drawing/2014/main" id="{D35A3021-2251-48ED-9C45-576453757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065" y="5648463"/>
            <a:ext cx="12089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driving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frequency</a:t>
            </a:r>
          </a:p>
        </p:txBody>
      </p:sp>
      <p:sp>
        <p:nvSpPr>
          <p:cNvPr id="58" name="Line 37">
            <a:extLst>
              <a:ext uri="{FF2B5EF4-FFF2-40B4-BE49-F238E27FC236}">
                <a16:creationId xmlns:a16="http://schemas.microsoft.com/office/drawing/2014/main" id="{81E31545-0465-438D-8268-60216FEF08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9875" y="4720669"/>
            <a:ext cx="0" cy="1397000"/>
          </a:xfrm>
          <a:prstGeom prst="line">
            <a:avLst/>
          </a:prstGeom>
          <a:noFill/>
          <a:ln w="28575" cap="rnd">
            <a:solidFill>
              <a:sysClr val="windowText" lastClr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9" name="Text Box 39">
            <a:extLst>
              <a:ext uri="{FF2B5EF4-FFF2-40B4-BE49-F238E27FC236}">
                <a16:creationId xmlns:a16="http://schemas.microsoft.com/office/drawing/2014/main" id="{55E0C117-0CDF-4484-BC95-3D8288C39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227" y="5683973"/>
            <a:ext cx="350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f</a:t>
            </a:r>
            <a:r>
              <a:rPr lang="en-US" sz="2000" baseline="-25000" dirty="0">
                <a:solidFill>
                  <a:prstClr val="black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0" name="Text Box 44">
            <a:extLst>
              <a:ext uri="{FF2B5EF4-FFF2-40B4-BE49-F238E27FC236}">
                <a16:creationId xmlns:a16="http://schemas.microsoft.com/office/drawing/2014/main" id="{F1974F63-D02B-4991-BA1A-F0EA04FB9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258" y="4617173"/>
            <a:ext cx="1093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|S</a:t>
            </a:r>
            <a:r>
              <a:rPr lang="en-US" sz="2400" baseline="-25000" dirty="0">
                <a:solidFill>
                  <a:srgbClr val="FF3300"/>
                </a:solidFill>
                <a:latin typeface="Times New Roman" pitchFamily="18" charset="0"/>
              </a:rPr>
              <a:t>21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(f)|</a:t>
            </a:r>
            <a:r>
              <a:rPr lang="en-US" sz="2400" baseline="30000" dirty="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" name="Text Box 54">
            <a:extLst>
              <a:ext uri="{FF2B5EF4-FFF2-40B4-BE49-F238E27FC236}">
                <a16:creationId xmlns:a16="http://schemas.microsoft.com/office/drawing/2014/main" id="{488FBEAC-6974-4374-8E77-AAC8EDA20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227" y="4693373"/>
            <a:ext cx="14798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resonator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transmission</a:t>
            </a:r>
          </a:p>
        </p:txBody>
      </p:sp>
      <p:sp>
        <p:nvSpPr>
          <p:cNvPr id="62" name="Freeform 60">
            <a:extLst>
              <a:ext uri="{FF2B5EF4-FFF2-40B4-BE49-F238E27FC236}">
                <a16:creationId xmlns:a16="http://schemas.microsoft.com/office/drawing/2014/main" id="{7EC8A268-FEB1-4113-A98E-2FB5FCAC0D62}"/>
              </a:ext>
            </a:extLst>
          </p:cNvPr>
          <p:cNvSpPr>
            <a:spLocks/>
          </p:cNvSpPr>
          <p:nvPr/>
        </p:nvSpPr>
        <p:spPr bwMode="auto">
          <a:xfrm>
            <a:off x="2597868" y="4737823"/>
            <a:ext cx="1871663" cy="1152525"/>
          </a:xfrm>
          <a:custGeom>
            <a:avLst/>
            <a:gdLst>
              <a:gd name="T0" fmla="*/ 0 w 908"/>
              <a:gd name="T1" fmla="*/ 1152525 h 454"/>
              <a:gd name="T2" fmla="*/ 935832 w 908"/>
              <a:gd name="T3" fmla="*/ 0 h 454"/>
              <a:gd name="T4" fmla="*/ 1871663 w 908"/>
              <a:gd name="T5" fmla="*/ 1152525 h 454"/>
              <a:gd name="T6" fmla="*/ 0 60000 65536"/>
              <a:gd name="T7" fmla="*/ 0 60000 65536"/>
              <a:gd name="T8" fmla="*/ 0 60000 65536"/>
              <a:gd name="T9" fmla="*/ 0 w 908"/>
              <a:gd name="T10" fmla="*/ 0 h 454"/>
              <a:gd name="T11" fmla="*/ 908 w 908"/>
              <a:gd name="T12" fmla="*/ 454 h 4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8" h="454">
                <a:moveTo>
                  <a:pt x="0" y="454"/>
                </a:moveTo>
                <a:cubicBezTo>
                  <a:pt x="233" y="443"/>
                  <a:pt x="303" y="0"/>
                  <a:pt x="454" y="0"/>
                </a:cubicBezTo>
                <a:cubicBezTo>
                  <a:pt x="605" y="0"/>
                  <a:pt x="669" y="450"/>
                  <a:pt x="908" y="454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3" name="Oval 36">
            <a:extLst>
              <a:ext uri="{FF2B5EF4-FFF2-40B4-BE49-F238E27FC236}">
                <a16:creationId xmlns:a16="http://schemas.microsoft.com/office/drawing/2014/main" id="{90C1D5C6-23BB-4D79-9AD8-8134B7BDB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931" y="4693373"/>
            <a:ext cx="76200" cy="762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229AA4-3ED3-4CEE-A8D1-413717E41A69}"/>
              </a:ext>
            </a:extLst>
          </p:cNvPr>
          <p:cNvSpPr txBox="1"/>
          <p:nvPr/>
        </p:nvSpPr>
        <p:spPr>
          <a:xfrm>
            <a:off x="2027374" y="4159973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Port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545F2D1-195B-4485-9FBD-A575D790D0E1}"/>
              </a:ext>
            </a:extLst>
          </p:cNvPr>
          <p:cNvSpPr txBox="1"/>
          <p:nvPr/>
        </p:nvSpPr>
        <p:spPr>
          <a:xfrm>
            <a:off x="4420627" y="3778973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Port 2</a:t>
            </a:r>
          </a:p>
        </p:txBody>
      </p:sp>
      <p:sp>
        <p:nvSpPr>
          <p:cNvPr id="66" name="Text Box 34">
            <a:extLst>
              <a:ext uri="{FF2B5EF4-FFF2-40B4-BE49-F238E27FC236}">
                <a16:creationId xmlns:a16="http://schemas.microsoft.com/office/drawing/2014/main" id="{40FE4635-B92F-4855-BDEC-55C0BF4A3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593" y="5061420"/>
            <a:ext cx="10456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Transmitted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Power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F2E1835-3B0C-45FB-BC8F-47ACA6AAC143}"/>
              </a:ext>
            </a:extLst>
          </p:cNvPr>
          <p:cNvGrpSpPr/>
          <p:nvPr/>
        </p:nvGrpSpPr>
        <p:grpSpPr>
          <a:xfrm>
            <a:off x="8258121" y="-965623"/>
            <a:ext cx="3581400" cy="3600450"/>
            <a:chOff x="2743200" y="1600200"/>
            <a:chExt cx="3581400" cy="3600450"/>
          </a:xfrm>
          <a:solidFill>
            <a:srgbClr val="92D050"/>
          </a:solidFill>
        </p:grpSpPr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587B9C7B-C1F0-47D1-A814-CDC6B9618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0" y="1657350"/>
              <a:ext cx="3429000" cy="3543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DB41A30-9E7C-4445-9380-E18B989DF1E3}"/>
                </a:ext>
              </a:extLst>
            </p:cNvPr>
            <p:cNvSpPr/>
            <p:nvPr/>
          </p:nvSpPr>
          <p:spPr bwMode="auto">
            <a:xfrm>
              <a:off x="2743200" y="1600200"/>
              <a:ext cx="3581400" cy="1600200"/>
            </a:xfrm>
            <a:prstGeom prst="rect">
              <a:avLst/>
            </a:prstGeom>
            <a:solidFill>
              <a:srgbClr val="A7D97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05CA5D2-3E1D-4E7D-9A63-91CEBD5FF745}"/>
                </a:ext>
              </a:extLst>
            </p:cNvPr>
            <p:cNvSpPr/>
            <p:nvPr/>
          </p:nvSpPr>
          <p:spPr bwMode="auto">
            <a:xfrm>
              <a:off x="2743200" y="4791891"/>
              <a:ext cx="3581400" cy="408759"/>
            </a:xfrm>
            <a:prstGeom prst="rect">
              <a:avLst/>
            </a:prstGeom>
            <a:solidFill>
              <a:srgbClr val="A0D56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045268F-C2FD-4883-A3F6-3B41DE2BF97A}"/>
              </a:ext>
            </a:extLst>
          </p:cNvPr>
          <p:cNvSpPr txBox="1"/>
          <p:nvPr/>
        </p:nvSpPr>
        <p:spPr>
          <a:xfrm>
            <a:off x="8991710" y="311681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CPW Field 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C0DBA3-B765-4B36-8678-AFA835B013AC}"/>
              </a:ext>
            </a:extLst>
          </p:cNvPr>
          <p:cNvGrpSpPr/>
          <p:nvPr/>
        </p:nvGrpSpPr>
        <p:grpSpPr>
          <a:xfrm>
            <a:off x="586432" y="701757"/>
            <a:ext cx="3563480" cy="1499223"/>
            <a:chOff x="586432" y="701757"/>
            <a:chExt cx="3563480" cy="14992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519FDC-2F4F-4FA4-833B-6B08D4505E37}"/>
                </a:ext>
              </a:extLst>
            </p:cNvPr>
            <p:cNvGrpSpPr/>
            <p:nvPr/>
          </p:nvGrpSpPr>
          <p:grpSpPr>
            <a:xfrm>
              <a:off x="586432" y="701757"/>
              <a:ext cx="3563480" cy="1499223"/>
              <a:chOff x="352479" y="517017"/>
              <a:chExt cx="3563480" cy="149922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FE7AC4E-0CC9-4290-9845-9DF494E9D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2479" y="517017"/>
                <a:ext cx="3563480" cy="1499223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B3C207-3798-40AE-8418-55E7979CB862}"/>
                  </a:ext>
                </a:extLst>
              </p:cNvPr>
              <p:cNvSpPr/>
              <p:nvPr/>
            </p:nvSpPr>
            <p:spPr>
              <a:xfrm>
                <a:off x="356616" y="606707"/>
                <a:ext cx="116259" cy="2436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22ACAF-C970-478A-BB23-812FA7A93D49}"/>
                </a:ext>
              </a:extLst>
            </p:cNvPr>
            <p:cNvSpPr txBox="1"/>
            <p:nvPr/>
          </p:nvSpPr>
          <p:spPr>
            <a:xfrm>
              <a:off x="621484" y="1035132"/>
              <a:ext cx="7040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coaxial</a:t>
              </a:r>
            </a:p>
            <a:p>
              <a:pPr algn="l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cable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46B8CAC-2AF0-4AA5-9E20-E30028AAE765}"/>
                </a:ext>
              </a:extLst>
            </p:cNvPr>
            <p:cNvSpPr txBox="1"/>
            <p:nvPr/>
          </p:nvSpPr>
          <p:spPr>
            <a:xfrm>
              <a:off x="1325523" y="1815226"/>
              <a:ext cx="1627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coplanar waveguide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95EFAC6-38ED-4F90-A024-B61E50F58480}"/>
                </a:ext>
              </a:extLst>
            </p:cNvPr>
            <p:cNvSpPr txBox="1"/>
            <p:nvPr/>
          </p:nvSpPr>
          <p:spPr>
            <a:xfrm>
              <a:off x="2899568" y="800591"/>
              <a:ext cx="9877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ground plane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4B1E26D-D3B5-4BA1-AD61-F164BECCCDDB}"/>
                </a:ext>
              </a:extLst>
            </p:cNvPr>
            <p:cNvSpPr txBox="1"/>
            <p:nvPr/>
          </p:nvSpPr>
          <p:spPr>
            <a:xfrm>
              <a:off x="2409341" y="1195420"/>
              <a:ext cx="12057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center conductor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7E06A6C-E269-437C-AE9E-1BC2E8AD645E}"/>
              </a:ext>
            </a:extLst>
          </p:cNvPr>
          <p:cNvSpPr txBox="1"/>
          <p:nvPr/>
        </p:nvSpPr>
        <p:spPr>
          <a:xfrm>
            <a:off x="10235707" y="5845073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CPW RF Currents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96388-DB36-400E-A3FC-B04A4E127571}"/>
              </a:ext>
            </a:extLst>
          </p:cNvPr>
          <p:cNvSpPr txBox="1"/>
          <p:nvPr/>
        </p:nvSpPr>
        <p:spPr>
          <a:xfrm>
            <a:off x="6082262" y="5542199"/>
            <a:ext cx="41534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Co-planar waveguide resonator made from YBa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26980F9-45DF-462C-ADCA-2CD5AE6CFC06}"/>
              </a:ext>
            </a:extLst>
          </p:cNvPr>
          <p:cNvSpPr txBox="1"/>
          <p:nvPr/>
        </p:nvSpPr>
        <p:spPr>
          <a:xfrm>
            <a:off x="7358842" y="5840975"/>
            <a:ext cx="298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Transmission line resonators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259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/>
      <p:bldP spid="51" grpId="0"/>
      <p:bldP spid="52" grpId="0" animBg="1"/>
      <p:bldP spid="53" grpId="0" animBg="1"/>
      <p:bldP spid="54" grpId="0"/>
      <p:bldP spid="55" grpId="0" animBg="1"/>
      <p:bldP spid="56" grpId="0" animBg="1"/>
      <p:bldP spid="57" grpId="0"/>
      <p:bldP spid="58" grpId="0" animBg="1"/>
      <p:bldP spid="59" grpId="0"/>
      <p:bldP spid="60" grpId="0"/>
      <p:bldP spid="61" grpId="0"/>
      <p:bldP spid="62" grpId="0" animBg="1"/>
      <p:bldP spid="63" grpId="0" animBg="1"/>
      <p:bldP spid="64" grpId="0"/>
      <p:bldP spid="65" grpId="0"/>
      <p:bldP spid="66" grpId="0"/>
      <p:bldP spid="71" grpId="0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1AA33F-84E3-4D0D-BDBA-2391F933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818FA-1952-44B6-A0B9-8E9072D5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50</a:t>
            </a:fld>
            <a:endParaRPr lang="en-US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E538627-BB96-421E-8C8A-FE45D95BD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688" y="0"/>
            <a:ext cx="32928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Resonators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(continued)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520235B-7C44-485F-B8FE-AD5D9030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8288" y="1833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7577C91-E695-47E6-B5AF-4405FF04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2200" y="642936"/>
            <a:ext cx="4286554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14C23486-09AE-4CCD-8B5C-B24C02020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888" y="4366736"/>
            <a:ext cx="12234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T = 79 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P = - 10 dBm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f = 5.285 GHz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48DAF04-E9F9-4C21-8C3D-75E57F10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688" y="838200"/>
            <a:ext cx="309892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YBCO/LaAlO</a:t>
            </a:r>
            <a:r>
              <a:rPr lang="en-US" sz="2400" baseline="-25000" dirty="0">
                <a:solidFill>
                  <a:prstClr val="black"/>
                </a:solidFill>
                <a:latin typeface="Times New Roman" pitchFamily="18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CPW Resonator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Excited in Fundamental Mode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Imaged by Laser Scanning Microscopy*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5BFDE4-AF20-4916-AB6C-8BEE3A9C3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1074" y="5734688"/>
            <a:ext cx="576262" cy="366713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BF705A5C-9042-4A6B-B4DA-473822C9E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888" y="5029200"/>
            <a:ext cx="1154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</a:rPr>
              <a:t>W</a:t>
            </a:r>
            <a:r>
              <a:rPr lang="en-US" sz="1200" baseline="-25000" dirty="0" err="1">
                <a:solidFill>
                  <a:prstClr val="black"/>
                </a:solidFill>
                <a:latin typeface="Times New Roman" pitchFamily="18" charset="0"/>
              </a:rPr>
              <a:t>strip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 = 500 </a:t>
            </a:r>
            <a:r>
              <a:rPr lang="en-US" sz="1200" dirty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B1BDF7E-0264-4131-A1BF-4D0ACE5D9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938" y="2471736"/>
            <a:ext cx="576262" cy="366713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CBB248E6-20BC-4CB3-980A-E5C82FF9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400" y="2547936"/>
            <a:ext cx="1383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1 x 8 mm scan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6075E-DB01-4447-BFB3-142BB5D059E1}"/>
              </a:ext>
            </a:extLst>
          </p:cNvPr>
          <p:cNvSpPr txBox="1"/>
          <p:nvPr/>
        </p:nvSpPr>
        <p:spPr>
          <a:xfrm>
            <a:off x="2061861" y="5848290"/>
            <a:ext cx="3153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*A. P. Zhuravel, </a:t>
            </a:r>
            <a:r>
              <a:rPr lang="en-US" sz="1000" i="1" dirty="0">
                <a:solidFill>
                  <a:prstClr val="black"/>
                </a:solidFill>
                <a:latin typeface="Times New Roman" pitchFamily="18" charset="0"/>
              </a:rPr>
              <a:t>et al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., J. Appl. Phys. </a:t>
            </a:r>
            <a:r>
              <a:rPr lang="en-US" sz="1000" u="sng" dirty="0">
                <a:solidFill>
                  <a:prstClr val="black"/>
                </a:solidFill>
                <a:latin typeface="Times New Roman" pitchFamily="18" charset="0"/>
              </a:rPr>
              <a:t>108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, 033920 (2010)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  G. Ciovati, </a:t>
            </a:r>
            <a:r>
              <a:rPr lang="en-US" sz="1000" i="1" dirty="0">
                <a:solidFill>
                  <a:prstClr val="black"/>
                </a:solidFill>
                <a:latin typeface="Times New Roman" pitchFamily="18" charset="0"/>
              </a:rPr>
              <a:t>et al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., Rev. Sci. </a:t>
            </a:r>
            <a:r>
              <a:rPr lang="en-US" sz="1000" dirty="0" err="1">
                <a:solidFill>
                  <a:prstClr val="black"/>
                </a:solidFill>
                <a:latin typeface="Times New Roman" pitchFamily="18" charset="0"/>
              </a:rPr>
              <a:t>Instrum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sz="1000" u="sng" dirty="0">
                <a:solidFill>
                  <a:prstClr val="black"/>
                </a:solidFill>
                <a:latin typeface="Times New Roman" pitchFamily="18" charset="0"/>
              </a:rPr>
              <a:t>83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, 034704 (2012)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535AD91D-DF25-41B5-B2A4-3F365416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1488" y="2590800"/>
            <a:ext cx="4343400" cy="140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2CF51C-0056-492C-9EC3-2D3D435D7E62}"/>
              </a:ext>
            </a:extLst>
          </p:cNvPr>
          <p:cNvSpPr txBox="1"/>
          <p:nvPr/>
        </p:nvSpPr>
        <p:spPr>
          <a:xfrm>
            <a:off x="2695134" y="5456379"/>
            <a:ext cx="18325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7030A0"/>
                </a:solidFill>
                <a:latin typeface="Times New Roman" pitchFamily="18" charset="0"/>
              </a:rPr>
              <a:t>[Trans. Line Resonator </a:t>
            </a:r>
            <a:r>
              <a:rPr lang="en-US" sz="1050" dirty="0">
                <a:solidFill>
                  <a:srgbClr val="7030A0"/>
                </a:solidFill>
                <a:latin typeface="Times New Roman" pitchFamily="18" charset="0"/>
                <a:hlinkClick r:id="rId4" action="ppaction://hlinksldjump"/>
              </a:rPr>
              <a:t>Detail</a:t>
            </a:r>
            <a:r>
              <a:rPr lang="en-US" sz="1050" dirty="0">
                <a:solidFill>
                  <a:srgbClr val="7030A0"/>
                </a:solidFill>
                <a:latin typeface="Times New Roman" pitchFamily="18" charset="0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80557-EDA6-4395-BA65-DC66706570C3}"/>
              </a:ext>
            </a:extLst>
          </p:cNvPr>
          <p:cNvSpPr txBox="1"/>
          <p:nvPr/>
        </p:nvSpPr>
        <p:spPr>
          <a:xfrm>
            <a:off x="235619" y="181271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5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27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8CA4E3-7500-4B63-8DC1-99607094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96C45E-261A-441B-AE95-993738149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5BD0E-C734-48F2-81A8-085BA74A033D}"/>
              </a:ext>
            </a:extLst>
          </p:cNvPr>
          <p:cNvSpPr txBox="1"/>
          <p:nvPr/>
        </p:nvSpPr>
        <p:spPr>
          <a:xfrm>
            <a:off x="1929384" y="0"/>
            <a:ext cx="757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two-level systems microscopically?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AF6566-47E3-44D3-A2FE-6A7E290654A0}"/>
              </a:ext>
            </a:extLst>
          </p:cNvPr>
          <p:cNvGrpSpPr>
            <a:grpSpLocks noChangeAspect="1"/>
          </p:cNvGrpSpPr>
          <p:nvPr/>
        </p:nvGrpSpPr>
        <p:grpSpPr>
          <a:xfrm>
            <a:off x="243649" y="850392"/>
            <a:ext cx="2668295" cy="2331720"/>
            <a:chOff x="572833" y="1097280"/>
            <a:chExt cx="4810125" cy="42033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E76AB1-1947-4C53-AB95-881A0E54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833" y="1100137"/>
              <a:ext cx="4810125" cy="4200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C428FE-2B4D-4BEB-B2CA-B8AF4DD0056B}"/>
                </a:ext>
              </a:extLst>
            </p:cNvPr>
            <p:cNvSpPr/>
            <p:nvPr/>
          </p:nvSpPr>
          <p:spPr>
            <a:xfrm>
              <a:off x="576072" y="1097280"/>
              <a:ext cx="402336" cy="251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7F64ED9-551C-42EF-8D51-552F65B8A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549" y="850392"/>
            <a:ext cx="4008105" cy="2330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96397AB-956B-4275-9AEA-F5051CEE972E}"/>
              </a:ext>
            </a:extLst>
          </p:cNvPr>
          <p:cNvGrpSpPr>
            <a:grpSpLocks noChangeAspect="1"/>
          </p:cNvGrpSpPr>
          <p:nvPr/>
        </p:nvGrpSpPr>
        <p:grpSpPr>
          <a:xfrm>
            <a:off x="7558086" y="571496"/>
            <a:ext cx="4367279" cy="2964942"/>
            <a:chOff x="5358765" y="1451610"/>
            <a:chExt cx="6229350" cy="42291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AE36B6-807C-4D3B-ACF4-4FA48E8BE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765" y="1451610"/>
              <a:ext cx="6229350" cy="42291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DC1D06-9548-498B-8CE7-CD9DD55DF8A3}"/>
                </a:ext>
              </a:extLst>
            </p:cNvPr>
            <p:cNvSpPr/>
            <p:nvPr/>
          </p:nvSpPr>
          <p:spPr>
            <a:xfrm>
              <a:off x="5404104" y="1453896"/>
              <a:ext cx="173736" cy="155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EA6404F-C305-4794-9382-61EE9928B6E0}"/>
              </a:ext>
            </a:extLst>
          </p:cNvPr>
          <p:cNvSpPr/>
          <p:nvPr/>
        </p:nvSpPr>
        <p:spPr>
          <a:xfrm>
            <a:off x="3002116" y="3205266"/>
            <a:ext cx="4709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Lisenfeld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 </a:t>
            </a:r>
            <a:r>
              <a:rPr lang="en-US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 </a:t>
            </a:r>
            <a:r>
              <a:rPr lang="en-US" sz="16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6182 (2015)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F5BA4F-007E-4B21-9649-A86068C5D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23612"/>
            <a:ext cx="3708654" cy="32545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9DD2DD-B02C-4257-A192-3773E898ED0E}"/>
              </a:ext>
            </a:extLst>
          </p:cNvPr>
          <p:cNvSpPr/>
          <p:nvPr/>
        </p:nvSpPr>
        <p:spPr>
          <a:xfrm>
            <a:off x="3976025" y="5066212"/>
            <a:ext cx="4447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Müller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Rep. Prog. Phys. 82 124501 (2019)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2B7A8-5012-49E5-8BED-1F838FE99520}"/>
              </a:ext>
            </a:extLst>
          </p:cNvPr>
          <p:cNvSpPr txBox="1"/>
          <p:nvPr/>
        </p:nvSpPr>
        <p:spPr>
          <a:xfrm>
            <a:off x="243649" y="468691"/>
            <a:ext cx="279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Two-Level System Energies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539C4-BBF0-4894-9BE4-90CB6C179A4E}"/>
              </a:ext>
            </a:extLst>
          </p:cNvPr>
          <p:cNvSpPr txBox="1"/>
          <p:nvPr/>
        </p:nvSpPr>
        <p:spPr>
          <a:xfrm>
            <a:off x="175561" y="27191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6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115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74DBBC-AF72-4A5E-BB92-DA05DEAA1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9D1C48-DCE7-4C5A-9208-17083B57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52</a:t>
            </a:fld>
            <a:endParaRPr lang="en-US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1933439-A844-4435-90BA-600440A1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228600"/>
            <a:ext cx="3684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Fluxoid Quantization</a:t>
            </a:r>
          </a:p>
        </p:txBody>
      </p:sp>
      <p:sp>
        <p:nvSpPr>
          <p:cNvPr id="5" name="Text Box 1065">
            <a:extLst>
              <a:ext uri="{FF2B5EF4-FFF2-40B4-BE49-F238E27FC236}">
                <a16:creationId xmlns:a16="http://schemas.microsoft.com/office/drawing/2014/main" id="{B4A07273-A4E7-40BE-827E-433FF1428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914400"/>
            <a:ext cx="382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Superconductor is described by a single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Macroscopic Quantum Wavefunction</a:t>
            </a:r>
          </a:p>
        </p:txBody>
      </p:sp>
      <p:graphicFrame>
        <p:nvGraphicFramePr>
          <p:cNvPr id="6" name="Object 2048">
            <a:extLst>
              <a:ext uri="{FF2B5EF4-FFF2-40B4-BE49-F238E27FC236}">
                <a16:creationId xmlns:a16="http://schemas.microsoft.com/office/drawing/2014/main" id="{E3426FE9-6614-49BE-A96B-817560E62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21843"/>
              </p:ext>
            </p:extLst>
          </p:nvPr>
        </p:nvGraphicFramePr>
        <p:xfrm>
          <a:off x="6915150" y="990600"/>
          <a:ext cx="1244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3" imgW="660240" imgH="253800" progId="Equation.3">
                  <p:embed/>
                </p:oleObj>
              </mc:Choice>
              <mc:Fallback>
                <p:oleObj name="Equation" r:id="rId3" imgW="660240" imgH="253800" progId="Equation.3">
                  <p:embed/>
                  <p:pic>
                    <p:nvPicPr>
                      <p:cNvPr id="142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150" y="990600"/>
                        <a:ext cx="1244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067">
            <a:extLst>
              <a:ext uri="{FF2B5EF4-FFF2-40B4-BE49-F238E27FC236}">
                <a16:creationId xmlns:a16="http://schemas.microsoft.com/office/drawing/2014/main" id="{A6943B60-2019-4DFA-920F-097770FD2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1795046"/>
            <a:ext cx="209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</a:rPr>
              <a:t>Consequences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" name="Text Box 1068">
            <a:extLst>
              <a:ext uri="{FF2B5EF4-FFF2-40B4-BE49-F238E27FC236}">
                <a16:creationId xmlns:a16="http://schemas.microsoft.com/office/drawing/2014/main" id="{A8179225-15D5-4810-9EA5-505F6BC5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2260184"/>
            <a:ext cx="63277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>
                <a:solidFill>
                  <a:prstClr val="black"/>
                </a:solidFill>
                <a:latin typeface="Times New Roman" pitchFamily="18" charset="0"/>
              </a:rPr>
              <a:t>Magnetic flux is quantized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 in units of </a:t>
            </a:r>
            <a:r>
              <a:rPr lang="en-US" sz="2000">
                <a:solidFill>
                  <a:prstClr val="black"/>
                </a:solidFill>
                <a:latin typeface="Symbol" pitchFamily="18" charset="2"/>
              </a:rPr>
              <a:t>F</a:t>
            </a:r>
            <a:r>
              <a:rPr lang="en-US" sz="2000" baseline="-25000">
                <a:solidFill>
                  <a:prstClr val="black"/>
                </a:solidFill>
                <a:latin typeface="Times New Roman" pitchFamily="18" charset="0"/>
              </a:rPr>
              <a:t>0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 = h/2e </a:t>
            </a:r>
            <a:r>
              <a:rPr lang="en-US" sz="1200">
                <a:solidFill>
                  <a:prstClr val="black"/>
                </a:solidFill>
                <a:latin typeface="Times New Roman" pitchFamily="18" charset="0"/>
              </a:rPr>
              <a:t>(= 2.07 x 10</a:t>
            </a:r>
            <a:r>
              <a:rPr lang="en-US" sz="1200" baseline="30000">
                <a:solidFill>
                  <a:prstClr val="black"/>
                </a:solidFill>
                <a:latin typeface="Times New Roman" pitchFamily="18" charset="0"/>
              </a:rPr>
              <a:t>-15</a:t>
            </a:r>
            <a:r>
              <a:rPr lang="en-US" sz="1200">
                <a:solidFill>
                  <a:prstClr val="black"/>
                </a:solidFill>
                <a:latin typeface="Times New Roman" pitchFamily="18" charset="0"/>
              </a:rPr>
              <a:t> Tm</a:t>
            </a:r>
            <a:r>
              <a:rPr lang="en-US" sz="1200" baseline="3000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sz="120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	R = 0 allows persistent currents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	Current I flows to maintain </a:t>
            </a:r>
            <a:r>
              <a:rPr lang="en-US" sz="2000">
                <a:solidFill>
                  <a:prstClr val="black"/>
                </a:solidFill>
                <a:latin typeface="Symbol" pitchFamily="18" charset="2"/>
              </a:rPr>
              <a:t>F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 = n </a:t>
            </a:r>
            <a:r>
              <a:rPr lang="en-US" sz="2000">
                <a:solidFill>
                  <a:prstClr val="black"/>
                </a:solidFill>
                <a:latin typeface="Symbol" pitchFamily="18" charset="2"/>
              </a:rPr>
              <a:t>F</a:t>
            </a:r>
            <a:r>
              <a:rPr lang="en-US" sz="2000" baseline="-25000">
                <a:solidFill>
                  <a:prstClr val="black"/>
                </a:solidFill>
                <a:latin typeface="Times New Roman" pitchFamily="18" charset="0"/>
              </a:rPr>
              <a:t>0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 in loop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en-US" sz="1600">
                <a:solidFill>
                  <a:prstClr val="black"/>
                </a:solidFill>
                <a:latin typeface="Times New Roman" pitchFamily="18" charset="0"/>
              </a:rPr>
              <a:t>n = integer,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1600">
                <a:solidFill>
                  <a:prstClr val="black"/>
                </a:solidFill>
                <a:latin typeface="Times New Roman" pitchFamily="18" charset="0"/>
              </a:rPr>
              <a:t>h = Planck’s const., 2e = Cooper pair charge</a:t>
            </a:r>
          </a:p>
        </p:txBody>
      </p:sp>
      <p:sp>
        <p:nvSpPr>
          <p:cNvPr id="9" name="Oval 1069">
            <a:extLst>
              <a:ext uri="{FF2B5EF4-FFF2-40B4-BE49-F238E27FC236}">
                <a16:creationId xmlns:a16="http://schemas.microsoft.com/office/drawing/2014/main" id="{B4229140-E8B2-42FE-A0A3-80B6D5237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2436396"/>
            <a:ext cx="2362200" cy="9144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" name="Oval 1070">
            <a:extLst>
              <a:ext uri="{FF2B5EF4-FFF2-40B4-BE49-F238E27FC236}">
                <a16:creationId xmlns:a16="http://schemas.microsoft.com/office/drawing/2014/main" id="{E226CE4D-0EE9-4C38-B704-8C4F5D43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0" y="2652296"/>
            <a:ext cx="1752600" cy="457200"/>
          </a:xfrm>
          <a:prstGeom prst="ellipse">
            <a:avLst/>
          </a:prstGeom>
          <a:solidFill>
            <a:srgbClr val="CCEC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Line 1071">
            <a:extLst>
              <a:ext uri="{FF2B5EF4-FFF2-40B4-BE49-F238E27FC236}">
                <a16:creationId xmlns:a16="http://schemas.microsoft.com/office/drawing/2014/main" id="{E647A207-FC95-424A-A0B8-3DA6534EA4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43950" y="2106196"/>
            <a:ext cx="0" cy="9906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Line 1072">
            <a:extLst>
              <a:ext uri="{FF2B5EF4-FFF2-40B4-BE49-F238E27FC236}">
                <a16:creationId xmlns:a16="http://schemas.microsoft.com/office/drawing/2014/main" id="{519CC5DA-D060-4615-B30D-CACF93F79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3950" y="3350796"/>
            <a:ext cx="0" cy="3810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Freeform 1073">
            <a:extLst>
              <a:ext uri="{FF2B5EF4-FFF2-40B4-BE49-F238E27FC236}">
                <a16:creationId xmlns:a16="http://schemas.microsoft.com/office/drawing/2014/main" id="{47A836E1-2D18-473C-87A2-808B275CE5F5}"/>
              </a:ext>
            </a:extLst>
          </p:cNvPr>
          <p:cNvSpPr>
            <a:spLocks/>
          </p:cNvSpPr>
          <p:nvPr/>
        </p:nvSpPr>
        <p:spPr bwMode="auto">
          <a:xfrm>
            <a:off x="8947150" y="2245896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952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4" name="Freeform 1074">
            <a:extLst>
              <a:ext uri="{FF2B5EF4-FFF2-40B4-BE49-F238E27FC236}">
                <a16:creationId xmlns:a16="http://schemas.microsoft.com/office/drawing/2014/main" id="{A191FFE9-956C-4864-B157-40DE291FCC42}"/>
              </a:ext>
            </a:extLst>
          </p:cNvPr>
          <p:cNvSpPr>
            <a:spLocks/>
          </p:cNvSpPr>
          <p:nvPr/>
        </p:nvSpPr>
        <p:spPr bwMode="auto">
          <a:xfrm>
            <a:off x="9175750" y="2245896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952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5" name="Freeform 1075">
            <a:extLst>
              <a:ext uri="{FF2B5EF4-FFF2-40B4-BE49-F238E27FC236}">
                <a16:creationId xmlns:a16="http://schemas.microsoft.com/office/drawing/2014/main" id="{0C56714E-D46D-4545-AC2E-24E38D162159}"/>
              </a:ext>
            </a:extLst>
          </p:cNvPr>
          <p:cNvSpPr>
            <a:spLocks/>
          </p:cNvSpPr>
          <p:nvPr/>
        </p:nvSpPr>
        <p:spPr bwMode="auto">
          <a:xfrm flipH="1">
            <a:off x="8362950" y="2258596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952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6" name="Freeform 1076">
            <a:extLst>
              <a:ext uri="{FF2B5EF4-FFF2-40B4-BE49-F238E27FC236}">
                <a16:creationId xmlns:a16="http://schemas.microsoft.com/office/drawing/2014/main" id="{C8EF7017-61E8-4BB0-8863-8C154851AA2D}"/>
              </a:ext>
            </a:extLst>
          </p:cNvPr>
          <p:cNvSpPr>
            <a:spLocks/>
          </p:cNvSpPr>
          <p:nvPr/>
        </p:nvSpPr>
        <p:spPr bwMode="auto">
          <a:xfrm flipH="1">
            <a:off x="8029575" y="2245896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952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7" name="Freeform 1077">
            <a:extLst>
              <a:ext uri="{FF2B5EF4-FFF2-40B4-BE49-F238E27FC236}">
                <a16:creationId xmlns:a16="http://schemas.microsoft.com/office/drawing/2014/main" id="{B6F15E55-8BA4-4B73-8CFA-FF02604971A4}"/>
              </a:ext>
            </a:extLst>
          </p:cNvPr>
          <p:cNvSpPr>
            <a:spLocks/>
          </p:cNvSpPr>
          <p:nvPr/>
        </p:nvSpPr>
        <p:spPr bwMode="auto">
          <a:xfrm>
            <a:off x="8972550" y="3338096"/>
            <a:ext cx="228600" cy="53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240"/>
              </a:cxn>
              <a:cxn ang="0">
                <a:pos x="144" y="336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2" y="92"/>
                  <a:pt x="24" y="184"/>
                  <a:pt x="48" y="240"/>
                </a:cubicBezTo>
                <a:cubicBezTo>
                  <a:pt x="72" y="296"/>
                  <a:pt x="108" y="316"/>
                  <a:pt x="144" y="336"/>
                </a:cubicBezTo>
              </a:path>
            </a:pathLst>
          </a:cu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8" name="Freeform 1078">
            <a:extLst>
              <a:ext uri="{FF2B5EF4-FFF2-40B4-BE49-F238E27FC236}">
                <a16:creationId xmlns:a16="http://schemas.microsoft.com/office/drawing/2014/main" id="{2423C2DC-B174-4518-8BB3-E792D5BF72F4}"/>
              </a:ext>
            </a:extLst>
          </p:cNvPr>
          <p:cNvSpPr>
            <a:spLocks/>
          </p:cNvSpPr>
          <p:nvPr/>
        </p:nvSpPr>
        <p:spPr bwMode="auto">
          <a:xfrm>
            <a:off x="9213850" y="3312696"/>
            <a:ext cx="228600" cy="53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240"/>
              </a:cxn>
              <a:cxn ang="0">
                <a:pos x="144" y="336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2" y="92"/>
                  <a:pt x="24" y="184"/>
                  <a:pt x="48" y="240"/>
                </a:cubicBezTo>
                <a:cubicBezTo>
                  <a:pt x="72" y="296"/>
                  <a:pt x="108" y="316"/>
                  <a:pt x="144" y="336"/>
                </a:cubicBezTo>
              </a:path>
            </a:pathLst>
          </a:cu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9" name="Freeform 1079">
            <a:extLst>
              <a:ext uri="{FF2B5EF4-FFF2-40B4-BE49-F238E27FC236}">
                <a16:creationId xmlns:a16="http://schemas.microsoft.com/office/drawing/2014/main" id="{475BD48F-1469-4754-843D-519D90B9E3A0}"/>
              </a:ext>
            </a:extLst>
          </p:cNvPr>
          <p:cNvSpPr>
            <a:spLocks/>
          </p:cNvSpPr>
          <p:nvPr/>
        </p:nvSpPr>
        <p:spPr bwMode="auto">
          <a:xfrm flipH="1">
            <a:off x="8248650" y="3312696"/>
            <a:ext cx="228600" cy="53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240"/>
              </a:cxn>
              <a:cxn ang="0">
                <a:pos x="144" y="336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2" y="92"/>
                  <a:pt x="24" y="184"/>
                  <a:pt x="48" y="240"/>
                </a:cubicBezTo>
                <a:cubicBezTo>
                  <a:pt x="72" y="296"/>
                  <a:pt x="108" y="316"/>
                  <a:pt x="144" y="336"/>
                </a:cubicBezTo>
              </a:path>
            </a:pathLst>
          </a:cu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0" name="Freeform 1080">
            <a:extLst>
              <a:ext uri="{FF2B5EF4-FFF2-40B4-BE49-F238E27FC236}">
                <a16:creationId xmlns:a16="http://schemas.microsoft.com/office/drawing/2014/main" id="{D447C9E2-A856-4D29-8934-1E30236CF88C}"/>
              </a:ext>
            </a:extLst>
          </p:cNvPr>
          <p:cNvSpPr>
            <a:spLocks/>
          </p:cNvSpPr>
          <p:nvPr/>
        </p:nvSpPr>
        <p:spPr bwMode="auto">
          <a:xfrm flipH="1">
            <a:off x="7918450" y="3287296"/>
            <a:ext cx="228600" cy="53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240"/>
              </a:cxn>
              <a:cxn ang="0">
                <a:pos x="144" y="336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2" y="92"/>
                  <a:pt x="24" y="184"/>
                  <a:pt x="48" y="240"/>
                </a:cubicBezTo>
                <a:cubicBezTo>
                  <a:pt x="72" y="296"/>
                  <a:pt x="108" y="316"/>
                  <a:pt x="144" y="336"/>
                </a:cubicBezTo>
              </a:path>
            </a:pathLst>
          </a:cu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1" name="Text Box 1081">
            <a:extLst>
              <a:ext uri="{FF2B5EF4-FFF2-40B4-BE49-F238E27FC236}">
                <a16:creationId xmlns:a16="http://schemas.microsoft.com/office/drawing/2014/main" id="{CC23B078-A5C0-4FA1-9467-92E77AD2A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363" y="1795046"/>
            <a:ext cx="763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Times New Roman" pitchFamily="18" charset="0"/>
              </a:rPr>
              <a:t>Flux </a:t>
            </a:r>
            <a:r>
              <a:rPr lang="en-US" sz="1600">
                <a:solidFill>
                  <a:prstClr val="black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22" name="Line 1082">
            <a:extLst>
              <a:ext uri="{FF2B5EF4-FFF2-40B4-BE49-F238E27FC236}">
                <a16:creationId xmlns:a16="http://schemas.microsoft.com/office/drawing/2014/main" id="{7CC5029A-96E9-46B9-9742-C09591F13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3350" y="3014246"/>
            <a:ext cx="304800" cy="1524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3" name="Text Box 1083">
            <a:extLst>
              <a:ext uri="{FF2B5EF4-FFF2-40B4-BE49-F238E27FC236}">
                <a16:creationId xmlns:a16="http://schemas.microsoft.com/office/drawing/2014/main" id="{F604F51C-E373-4290-8D19-DE8047D1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2971384"/>
            <a:ext cx="26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24" name="Text Box 1084">
            <a:extLst>
              <a:ext uri="{FF2B5EF4-FFF2-40B4-BE49-F238E27FC236}">
                <a16:creationId xmlns:a16="http://schemas.microsoft.com/office/drawing/2014/main" id="{528978ED-462C-4454-BCB6-682EBB8A4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350" y="3319046"/>
            <a:ext cx="969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Times New Roman" pitchFamily="18" charset="0"/>
              </a:rPr>
              <a:t>superconductor</a:t>
            </a:r>
          </a:p>
        </p:txBody>
      </p:sp>
      <p:graphicFrame>
        <p:nvGraphicFramePr>
          <p:cNvPr id="25" name="Object 1028">
            <a:extLst>
              <a:ext uri="{FF2B5EF4-FFF2-40B4-BE49-F238E27FC236}">
                <a16:creationId xmlns:a16="http://schemas.microsoft.com/office/drawing/2014/main" id="{5F0CDF67-3D73-4FE2-99F4-F422630F31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72188"/>
              </p:ext>
            </p:extLst>
          </p:nvPr>
        </p:nvGraphicFramePr>
        <p:xfrm>
          <a:off x="3687763" y="4355068"/>
          <a:ext cx="422433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Equation" r:id="rId5" imgW="1942920" imgH="380880" progId="Equation.3">
                  <p:embed/>
                </p:oleObj>
              </mc:Choice>
              <mc:Fallback>
                <p:oleObj name="Equation" r:id="rId5" imgW="1942920" imgH="380880" progId="Equation.3">
                  <p:embed/>
                  <p:pic>
                    <p:nvPicPr>
                      <p:cNvPr id="64516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763" y="4355068"/>
                        <a:ext cx="4224337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eft Brace 25">
            <a:extLst>
              <a:ext uri="{FF2B5EF4-FFF2-40B4-BE49-F238E27FC236}">
                <a16:creationId xmlns:a16="http://schemas.microsoft.com/office/drawing/2014/main" id="{9D54BA95-8EA3-4491-A266-53222F8AF2B6}"/>
              </a:ext>
            </a:extLst>
          </p:cNvPr>
          <p:cNvSpPr/>
          <p:nvPr/>
        </p:nvSpPr>
        <p:spPr bwMode="auto">
          <a:xfrm rot="16200000">
            <a:off x="6305550" y="4659868"/>
            <a:ext cx="228600" cy="1143000"/>
          </a:xfrm>
          <a:prstGeom prst="leftBrac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86ECBA-60F4-4786-9EC6-7B26D77061DC}"/>
              </a:ext>
            </a:extLst>
          </p:cNvPr>
          <p:cNvSpPr txBox="1"/>
          <p:nvPr/>
        </p:nvSpPr>
        <p:spPr>
          <a:xfrm>
            <a:off x="5997053" y="5345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</a:rPr>
              <a:t>Flux 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28" name="Freeform 163">
            <a:extLst>
              <a:ext uri="{FF2B5EF4-FFF2-40B4-BE49-F238E27FC236}">
                <a16:creationId xmlns:a16="http://schemas.microsoft.com/office/drawing/2014/main" id="{51030B58-9FBC-44BD-B6AD-F96697DA82D6}"/>
              </a:ext>
            </a:extLst>
          </p:cNvPr>
          <p:cNvSpPr/>
          <p:nvPr/>
        </p:nvSpPr>
        <p:spPr bwMode="auto">
          <a:xfrm>
            <a:off x="7736082" y="2530920"/>
            <a:ext cx="2022417" cy="703737"/>
          </a:xfrm>
          <a:custGeom>
            <a:avLst/>
            <a:gdLst>
              <a:gd name="connsiteX0" fmla="*/ 19445 w 2022417"/>
              <a:gd name="connsiteY0" fmla="*/ 226423 h 703737"/>
              <a:gd name="connsiteX1" fmla="*/ 2028 w 2022417"/>
              <a:gd name="connsiteY1" fmla="*/ 278675 h 703737"/>
              <a:gd name="connsiteX2" fmla="*/ 19445 w 2022417"/>
              <a:gd name="connsiteY2" fmla="*/ 409303 h 703737"/>
              <a:gd name="connsiteX3" fmla="*/ 36862 w 2022417"/>
              <a:gd name="connsiteY3" fmla="*/ 470263 h 703737"/>
              <a:gd name="connsiteX4" fmla="*/ 62988 w 2022417"/>
              <a:gd name="connsiteY4" fmla="*/ 478972 h 703737"/>
              <a:gd name="connsiteX5" fmla="*/ 141365 w 2022417"/>
              <a:gd name="connsiteY5" fmla="*/ 513806 h 703737"/>
              <a:gd name="connsiteX6" fmla="*/ 167491 w 2022417"/>
              <a:gd name="connsiteY6" fmla="*/ 522515 h 703737"/>
              <a:gd name="connsiteX7" fmla="*/ 193617 w 2022417"/>
              <a:gd name="connsiteY7" fmla="*/ 531223 h 703737"/>
              <a:gd name="connsiteX8" fmla="*/ 271994 w 2022417"/>
              <a:gd name="connsiteY8" fmla="*/ 566057 h 703737"/>
              <a:gd name="connsiteX9" fmla="*/ 298119 w 2022417"/>
              <a:gd name="connsiteY9" fmla="*/ 574766 h 703737"/>
              <a:gd name="connsiteX10" fmla="*/ 324245 w 2022417"/>
              <a:gd name="connsiteY10" fmla="*/ 583475 h 703737"/>
              <a:gd name="connsiteX11" fmla="*/ 376497 w 2022417"/>
              <a:gd name="connsiteY11" fmla="*/ 609600 h 703737"/>
              <a:gd name="connsiteX12" fmla="*/ 437457 w 2022417"/>
              <a:gd name="connsiteY12" fmla="*/ 635726 h 703737"/>
              <a:gd name="connsiteX13" fmla="*/ 489708 w 2022417"/>
              <a:gd name="connsiteY13" fmla="*/ 653143 h 703737"/>
              <a:gd name="connsiteX14" fmla="*/ 515834 w 2022417"/>
              <a:gd name="connsiteY14" fmla="*/ 644435 h 703737"/>
              <a:gd name="connsiteX15" fmla="*/ 541959 w 2022417"/>
              <a:gd name="connsiteY15" fmla="*/ 653143 h 703737"/>
              <a:gd name="connsiteX16" fmla="*/ 602919 w 2022417"/>
              <a:gd name="connsiteY16" fmla="*/ 661852 h 703737"/>
              <a:gd name="connsiteX17" fmla="*/ 724839 w 2022417"/>
              <a:gd name="connsiteY17" fmla="*/ 679269 h 703737"/>
              <a:gd name="connsiteX18" fmla="*/ 759674 w 2022417"/>
              <a:gd name="connsiteY18" fmla="*/ 687977 h 703737"/>
              <a:gd name="connsiteX19" fmla="*/ 872885 w 2022417"/>
              <a:gd name="connsiteY19" fmla="*/ 679269 h 703737"/>
              <a:gd name="connsiteX20" fmla="*/ 1029639 w 2022417"/>
              <a:gd name="connsiteY20" fmla="*/ 679269 h 703737"/>
              <a:gd name="connsiteX21" fmla="*/ 1134142 w 2022417"/>
              <a:gd name="connsiteY21" fmla="*/ 687977 h 703737"/>
              <a:gd name="connsiteX22" fmla="*/ 1168977 w 2022417"/>
              <a:gd name="connsiteY22" fmla="*/ 696686 h 703737"/>
              <a:gd name="connsiteX23" fmla="*/ 1264771 w 2022417"/>
              <a:gd name="connsiteY23" fmla="*/ 687977 h 703737"/>
              <a:gd name="connsiteX24" fmla="*/ 1308314 w 2022417"/>
              <a:gd name="connsiteY24" fmla="*/ 679269 h 703737"/>
              <a:gd name="connsiteX25" fmla="*/ 1343148 w 2022417"/>
              <a:gd name="connsiteY25" fmla="*/ 670560 h 703737"/>
              <a:gd name="connsiteX26" fmla="*/ 1534737 w 2022417"/>
              <a:gd name="connsiteY26" fmla="*/ 653143 h 703737"/>
              <a:gd name="connsiteX27" fmla="*/ 1621822 w 2022417"/>
              <a:gd name="connsiteY27" fmla="*/ 644435 h 703737"/>
              <a:gd name="connsiteX28" fmla="*/ 1656657 w 2022417"/>
              <a:gd name="connsiteY28" fmla="*/ 635726 h 703737"/>
              <a:gd name="connsiteX29" fmla="*/ 1761159 w 2022417"/>
              <a:gd name="connsiteY29" fmla="*/ 618309 h 703737"/>
              <a:gd name="connsiteX30" fmla="*/ 1778577 w 2022417"/>
              <a:gd name="connsiteY30" fmla="*/ 600892 h 703737"/>
              <a:gd name="connsiteX31" fmla="*/ 1830828 w 2022417"/>
              <a:gd name="connsiteY31" fmla="*/ 583475 h 703737"/>
              <a:gd name="connsiteX32" fmla="*/ 1874371 w 2022417"/>
              <a:gd name="connsiteY32" fmla="*/ 557349 h 703737"/>
              <a:gd name="connsiteX33" fmla="*/ 1926622 w 2022417"/>
              <a:gd name="connsiteY33" fmla="*/ 531223 h 703737"/>
              <a:gd name="connsiteX34" fmla="*/ 1944039 w 2022417"/>
              <a:gd name="connsiteY34" fmla="*/ 505097 h 703737"/>
              <a:gd name="connsiteX35" fmla="*/ 1987582 w 2022417"/>
              <a:gd name="connsiteY35" fmla="*/ 461555 h 703737"/>
              <a:gd name="connsiteX36" fmla="*/ 2013708 w 2022417"/>
              <a:gd name="connsiteY36" fmla="*/ 383177 h 703737"/>
              <a:gd name="connsiteX37" fmla="*/ 2022417 w 2022417"/>
              <a:gd name="connsiteY37" fmla="*/ 357052 h 703737"/>
              <a:gd name="connsiteX38" fmla="*/ 1996291 w 2022417"/>
              <a:gd name="connsiteY38" fmla="*/ 269966 h 703737"/>
              <a:gd name="connsiteX39" fmla="*/ 1987582 w 2022417"/>
              <a:gd name="connsiteY39" fmla="*/ 243840 h 703737"/>
              <a:gd name="connsiteX40" fmla="*/ 1961457 w 2022417"/>
              <a:gd name="connsiteY40" fmla="*/ 226423 h 703737"/>
              <a:gd name="connsiteX41" fmla="*/ 1917914 w 2022417"/>
              <a:gd name="connsiteY41" fmla="*/ 191589 h 703737"/>
              <a:gd name="connsiteX42" fmla="*/ 1839537 w 2022417"/>
              <a:gd name="connsiteY42" fmla="*/ 174172 h 703737"/>
              <a:gd name="connsiteX43" fmla="*/ 1787285 w 2022417"/>
              <a:gd name="connsiteY43" fmla="*/ 156755 h 703737"/>
              <a:gd name="connsiteX44" fmla="*/ 1717617 w 2022417"/>
              <a:gd name="connsiteY44" fmla="*/ 121920 h 703737"/>
              <a:gd name="connsiteX45" fmla="*/ 1665365 w 2022417"/>
              <a:gd name="connsiteY45" fmla="*/ 104503 h 703737"/>
              <a:gd name="connsiteX46" fmla="*/ 1639239 w 2022417"/>
              <a:gd name="connsiteY46" fmla="*/ 95795 h 703737"/>
              <a:gd name="connsiteX47" fmla="*/ 1604405 w 2022417"/>
              <a:gd name="connsiteY47" fmla="*/ 87086 h 703737"/>
              <a:gd name="connsiteX48" fmla="*/ 1552154 w 2022417"/>
              <a:gd name="connsiteY48" fmla="*/ 69669 h 703737"/>
              <a:gd name="connsiteX49" fmla="*/ 1526028 w 2022417"/>
              <a:gd name="connsiteY49" fmla="*/ 60960 h 703737"/>
              <a:gd name="connsiteX50" fmla="*/ 1404108 w 2022417"/>
              <a:gd name="connsiteY50" fmla="*/ 43543 h 703737"/>
              <a:gd name="connsiteX51" fmla="*/ 1351857 w 2022417"/>
              <a:gd name="connsiteY51" fmla="*/ 34835 h 703737"/>
              <a:gd name="connsiteX52" fmla="*/ 1290897 w 2022417"/>
              <a:gd name="connsiteY52" fmla="*/ 26126 h 703737"/>
              <a:gd name="connsiteX53" fmla="*/ 1256062 w 2022417"/>
              <a:gd name="connsiteY53" fmla="*/ 17417 h 703737"/>
              <a:gd name="connsiteX54" fmla="*/ 1151559 w 2022417"/>
              <a:gd name="connsiteY54" fmla="*/ 0 h 703737"/>
              <a:gd name="connsiteX55" fmla="*/ 1064474 w 2022417"/>
              <a:gd name="connsiteY55" fmla="*/ 8709 h 703737"/>
              <a:gd name="connsiteX56" fmla="*/ 1038348 w 2022417"/>
              <a:gd name="connsiteY56" fmla="*/ 17417 h 703737"/>
              <a:gd name="connsiteX57" fmla="*/ 968679 w 2022417"/>
              <a:gd name="connsiteY57" fmla="*/ 26126 h 703737"/>
              <a:gd name="connsiteX58" fmla="*/ 899011 w 2022417"/>
              <a:gd name="connsiteY58" fmla="*/ 43543 h 703737"/>
              <a:gd name="connsiteX59" fmla="*/ 811925 w 2022417"/>
              <a:gd name="connsiteY59" fmla="*/ 34835 h 703737"/>
              <a:gd name="connsiteX60" fmla="*/ 672588 w 2022417"/>
              <a:gd name="connsiteY60" fmla="*/ 43543 h 703737"/>
              <a:gd name="connsiteX61" fmla="*/ 463582 w 2022417"/>
              <a:gd name="connsiteY61" fmla="*/ 60960 h 703737"/>
              <a:gd name="connsiteX62" fmla="*/ 428748 w 2022417"/>
              <a:gd name="connsiteY62" fmla="*/ 69669 h 703737"/>
              <a:gd name="connsiteX63" fmla="*/ 359079 w 2022417"/>
              <a:gd name="connsiteY63" fmla="*/ 78377 h 703737"/>
              <a:gd name="connsiteX64" fmla="*/ 306828 w 2022417"/>
              <a:gd name="connsiteY64" fmla="*/ 95795 h 703737"/>
              <a:gd name="connsiteX65" fmla="*/ 254577 w 2022417"/>
              <a:gd name="connsiteY65" fmla="*/ 113212 h 703737"/>
              <a:gd name="connsiteX66" fmla="*/ 228451 w 2022417"/>
              <a:gd name="connsiteY66" fmla="*/ 121920 h 703737"/>
              <a:gd name="connsiteX67" fmla="*/ 202325 w 2022417"/>
              <a:gd name="connsiteY67" fmla="*/ 139337 h 703737"/>
              <a:gd name="connsiteX68" fmla="*/ 150074 w 2022417"/>
              <a:gd name="connsiteY68" fmla="*/ 156755 h 703737"/>
              <a:gd name="connsiteX69" fmla="*/ 89114 w 2022417"/>
              <a:gd name="connsiteY69" fmla="*/ 174172 h 703737"/>
              <a:gd name="connsiteX70" fmla="*/ 62988 w 2022417"/>
              <a:gd name="connsiteY70" fmla="*/ 182880 h 703737"/>
              <a:gd name="connsiteX71" fmla="*/ 36862 w 2022417"/>
              <a:gd name="connsiteY71" fmla="*/ 200297 h 703737"/>
              <a:gd name="connsiteX72" fmla="*/ 28154 w 2022417"/>
              <a:gd name="connsiteY72" fmla="*/ 226423 h 703737"/>
              <a:gd name="connsiteX73" fmla="*/ 19445 w 2022417"/>
              <a:gd name="connsiteY73" fmla="*/ 226423 h 70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022417" h="703737">
                <a:moveTo>
                  <a:pt x="19445" y="226423"/>
                </a:moveTo>
                <a:cubicBezTo>
                  <a:pt x="15091" y="235132"/>
                  <a:pt x="0" y="260428"/>
                  <a:pt x="2028" y="278675"/>
                </a:cubicBezTo>
                <a:cubicBezTo>
                  <a:pt x="7836" y="330941"/>
                  <a:pt x="9675" y="360451"/>
                  <a:pt x="19445" y="409303"/>
                </a:cubicBezTo>
                <a:cubicBezTo>
                  <a:pt x="19501" y="409583"/>
                  <a:pt x="32714" y="466115"/>
                  <a:pt x="36862" y="470263"/>
                </a:cubicBezTo>
                <a:cubicBezTo>
                  <a:pt x="43353" y="476754"/>
                  <a:pt x="54777" y="474867"/>
                  <a:pt x="62988" y="478972"/>
                </a:cubicBezTo>
                <a:cubicBezTo>
                  <a:pt x="145790" y="520373"/>
                  <a:pt x="6564" y="468872"/>
                  <a:pt x="141365" y="513806"/>
                </a:cubicBezTo>
                <a:lnTo>
                  <a:pt x="167491" y="522515"/>
                </a:lnTo>
                <a:lnTo>
                  <a:pt x="193617" y="531223"/>
                </a:lnTo>
                <a:cubicBezTo>
                  <a:pt x="235019" y="558825"/>
                  <a:pt x="209811" y="545329"/>
                  <a:pt x="271994" y="566057"/>
                </a:cubicBezTo>
                <a:lnTo>
                  <a:pt x="298119" y="574766"/>
                </a:lnTo>
                <a:cubicBezTo>
                  <a:pt x="306828" y="577669"/>
                  <a:pt x="316607" y="578383"/>
                  <a:pt x="324245" y="583475"/>
                </a:cubicBezTo>
                <a:cubicBezTo>
                  <a:pt x="358009" y="605984"/>
                  <a:pt x="340442" y="597582"/>
                  <a:pt x="376497" y="609600"/>
                </a:cubicBezTo>
                <a:cubicBezTo>
                  <a:pt x="417945" y="637232"/>
                  <a:pt x="386334" y="620389"/>
                  <a:pt x="437457" y="635726"/>
                </a:cubicBezTo>
                <a:cubicBezTo>
                  <a:pt x="455042" y="641001"/>
                  <a:pt x="489708" y="653143"/>
                  <a:pt x="489708" y="653143"/>
                </a:cubicBezTo>
                <a:cubicBezTo>
                  <a:pt x="498417" y="650240"/>
                  <a:pt x="506654" y="644435"/>
                  <a:pt x="515834" y="644435"/>
                </a:cubicBezTo>
                <a:cubicBezTo>
                  <a:pt x="525013" y="644435"/>
                  <a:pt x="532958" y="651343"/>
                  <a:pt x="541959" y="653143"/>
                </a:cubicBezTo>
                <a:cubicBezTo>
                  <a:pt x="562087" y="657169"/>
                  <a:pt x="582599" y="658949"/>
                  <a:pt x="602919" y="661852"/>
                </a:cubicBezTo>
                <a:cubicBezTo>
                  <a:pt x="665836" y="682823"/>
                  <a:pt x="597645" y="662310"/>
                  <a:pt x="724839" y="679269"/>
                </a:cubicBezTo>
                <a:cubicBezTo>
                  <a:pt x="736703" y="680851"/>
                  <a:pt x="748062" y="685074"/>
                  <a:pt x="759674" y="687977"/>
                </a:cubicBezTo>
                <a:cubicBezTo>
                  <a:pt x="797411" y="685074"/>
                  <a:pt x="835037" y="679269"/>
                  <a:pt x="872885" y="679269"/>
                </a:cubicBezTo>
                <a:cubicBezTo>
                  <a:pt x="1040630" y="679269"/>
                  <a:pt x="956233" y="703737"/>
                  <a:pt x="1029639" y="679269"/>
                </a:cubicBezTo>
                <a:cubicBezTo>
                  <a:pt x="1064473" y="682172"/>
                  <a:pt x="1099457" y="683641"/>
                  <a:pt x="1134142" y="687977"/>
                </a:cubicBezTo>
                <a:cubicBezTo>
                  <a:pt x="1146019" y="689462"/>
                  <a:pt x="1157008" y="696686"/>
                  <a:pt x="1168977" y="696686"/>
                </a:cubicBezTo>
                <a:cubicBezTo>
                  <a:pt x="1201040" y="696686"/>
                  <a:pt x="1232840" y="690880"/>
                  <a:pt x="1264771" y="687977"/>
                </a:cubicBezTo>
                <a:cubicBezTo>
                  <a:pt x="1279285" y="685074"/>
                  <a:pt x="1293865" y="682480"/>
                  <a:pt x="1308314" y="679269"/>
                </a:cubicBezTo>
                <a:cubicBezTo>
                  <a:pt x="1319998" y="676673"/>
                  <a:pt x="1331258" y="671932"/>
                  <a:pt x="1343148" y="670560"/>
                </a:cubicBezTo>
                <a:cubicBezTo>
                  <a:pt x="1406852" y="663209"/>
                  <a:pt x="1470891" y="659128"/>
                  <a:pt x="1534737" y="653143"/>
                </a:cubicBezTo>
                <a:lnTo>
                  <a:pt x="1621822" y="644435"/>
                </a:lnTo>
                <a:cubicBezTo>
                  <a:pt x="1633434" y="641532"/>
                  <a:pt x="1644827" y="637546"/>
                  <a:pt x="1656657" y="635726"/>
                </a:cubicBezTo>
                <a:cubicBezTo>
                  <a:pt x="1764993" y="619058"/>
                  <a:pt x="1702820" y="637754"/>
                  <a:pt x="1761159" y="618309"/>
                </a:cubicBezTo>
                <a:cubicBezTo>
                  <a:pt x="1766965" y="612503"/>
                  <a:pt x="1771233" y="604564"/>
                  <a:pt x="1778577" y="600892"/>
                </a:cubicBezTo>
                <a:cubicBezTo>
                  <a:pt x="1794998" y="592682"/>
                  <a:pt x="1830828" y="583475"/>
                  <a:pt x="1830828" y="583475"/>
                </a:cubicBezTo>
                <a:cubicBezTo>
                  <a:pt x="1864846" y="549455"/>
                  <a:pt x="1829152" y="579958"/>
                  <a:pt x="1874371" y="557349"/>
                </a:cubicBezTo>
                <a:cubicBezTo>
                  <a:pt x="1941909" y="523581"/>
                  <a:pt x="1860947" y="553116"/>
                  <a:pt x="1926622" y="531223"/>
                </a:cubicBezTo>
                <a:cubicBezTo>
                  <a:pt x="1932428" y="522514"/>
                  <a:pt x="1937147" y="512974"/>
                  <a:pt x="1944039" y="505097"/>
                </a:cubicBezTo>
                <a:cubicBezTo>
                  <a:pt x="1957556" y="489650"/>
                  <a:pt x="1987582" y="461555"/>
                  <a:pt x="1987582" y="461555"/>
                </a:cubicBezTo>
                <a:lnTo>
                  <a:pt x="2013708" y="383177"/>
                </a:lnTo>
                <a:lnTo>
                  <a:pt x="2022417" y="357052"/>
                </a:lnTo>
                <a:cubicBezTo>
                  <a:pt x="2009256" y="304408"/>
                  <a:pt x="2017492" y="333569"/>
                  <a:pt x="1996291" y="269966"/>
                </a:cubicBezTo>
                <a:cubicBezTo>
                  <a:pt x="1993388" y="261257"/>
                  <a:pt x="1995220" y="248932"/>
                  <a:pt x="1987582" y="243840"/>
                </a:cubicBezTo>
                <a:cubicBezTo>
                  <a:pt x="1978874" y="238034"/>
                  <a:pt x="1969630" y="232961"/>
                  <a:pt x="1961457" y="226423"/>
                </a:cubicBezTo>
                <a:cubicBezTo>
                  <a:pt x="1939851" y="209139"/>
                  <a:pt x="1946775" y="203958"/>
                  <a:pt x="1917914" y="191589"/>
                </a:cubicBezTo>
                <a:cubicBezTo>
                  <a:pt x="1904224" y="185722"/>
                  <a:pt x="1850910" y="177274"/>
                  <a:pt x="1839537" y="174172"/>
                </a:cubicBezTo>
                <a:cubicBezTo>
                  <a:pt x="1821824" y="169341"/>
                  <a:pt x="1787285" y="156755"/>
                  <a:pt x="1787285" y="156755"/>
                </a:cubicBezTo>
                <a:cubicBezTo>
                  <a:pt x="1756887" y="126355"/>
                  <a:pt x="1777657" y="141933"/>
                  <a:pt x="1717617" y="121920"/>
                </a:cubicBezTo>
                <a:lnTo>
                  <a:pt x="1665365" y="104503"/>
                </a:lnTo>
                <a:cubicBezTo>
                  <a:pt x="1656656" y="101600"/>
                  <a:pt x="1648145" y="98022"/>
                  <a:pt x="1639239" y="95795"/>
                </a:cubicBezTo>
                <a:cubicBezTo>
                  <a:pt x="1627628" y="92892"/>
                  <a:pt x="1615869" y="90525"/>
                  <a:pt x="1604405" y="87086"/>
                </a:cubicBezTo>
                <a:cubicBezTo>
                  <a:pt x="1586820" y="81810"/>
                  <a:pt x="1569571" y="75475"/>
                  <a:pt x="1552154" y="69669"/>
                </a:cubicBezTo>
                <a:cubicBezTo>
                  <a:pt x="1543445" y="66766"/>
                  <a:pt x="1535116" y="62258"/>
                  <a:pt x="1526028" y="60960"/>
                </a:cubicBezTo>
                <a:cubicBezTo>
                  <a:pt x="1485388" y="55154"/>
                  <a:pt x="1444602" y="50292"/>
                  <a:pt x="1404108" y="43543"/>
                </a:cubicBezTo>
                <a:lnTo>
                  <a:pt x="1351857" y="34835"/>
                </a:lnTo>
                <a:cubicBezTo>
                  <a:pt x="1331569" y="31714"/>
                  <a:pt x="1311092" y="29798"/>
                  <a:pt x="1290897" y="26126"/>
                </a:cubicBezTo>
                <a:cubicBezTo>
                  <a:pt x="1279121" y="23985"/>
                  <a:pt x="1267746" y="20013"/>
                  <a:pt x="1256062" y="17417"/>
                </a:cubicBezTo>
                <a:cubicBezTo>
                  <a:pt x="1210229" y="7232"/>
                  <a:pt x="1202435" y="7268"/>
                  <a:pt x="1151559" y="0"/>
                </a:cubicBezTo>
                <a:cubicBezTo>
                  <a:pt x="1122531" y="2903"/>
                  <a:pt x="1093308" y="4273"/>
                  <a:pt x="1064474" y="8709"/>
                </a:cubicBezTo>
                <a:cubicBezTo>
                  <a:pt x="1055401" y="10105"/>
                  <a:pt x="1047380" y="15775"/>
                  <a:pt x="1038348" y="17417"/>
                </a:cubicBezTo>
                <a:cubicBezTo>
                  <a:pt x="1015322" y="21604"/>
                  <a:pt x="991902" y="23223"/>
                  <a:pt x="968679" y="26126"/>
                </a:cubicBezTo>
                <a:cubicBezTo>
                  <a:pt x="948061" y="32999"/>
                  <a:pt x="920033" y="43543"/>
                  <a:pt x="899011" y="43543"/>
                </a:cubicBezTo>
                <a:cubicBezTo>
                  <a:pt x="869838" y="43543"/>
                  <a:pt x="840954" y="37738"/>
                  <a:pt x="811925" y="34835"/>
                </a:cubicBezTo>
                <a:lnTo>
                  <a:pt x="672588" y="43543"/>
                </a:lnTo>
                <a:cubicBezTo>
                  <a:pt x="580100" y="49921"/>
                  <a:pt x="552432" y="52883"/>
                  <a:pt x="463582" y="60960"/>
                </a:cubicBezTo>
                <a:cubicBezTo>
                  <a:pt x="451971" y="63863"/>
                  <a:pt x="440554" y="67701"/>
                  <a:pt x="428748" y="69669"/>
                </a:cubicBezTo>
                <a:cubicBezTo>
                  <a:pt x="405663" y="73517"/>
                  <a:pt x="381963" y="73473"/>
                  <a:pt x="359079" y="78377"/>
                </a:cubicBezTo>
                <a:cubicBezTo>
                  <a:pt x="341127" y="82224"/>
                  <a:pt x="324245" y="89989"/>
                  <a:pt x="306828" y="95795"/>
                </a:cubicBezTo>
                <a:lnTo>
                  <a:pt x="254577" y="113212"/>
                </a:lnTo>
                <a:lnTo>
                  <a:pt x="228451" y="121920"/>
                </a:lnTo>
                <a:cubicBezTo>
                  <a:pt x="219742" y="127726"/>
                  <a:pt x="211889" y="135086"/>
                  <a:pt x="202325" y="139337"/>
                </a:cubicBezTo>
                <a:cubicBezTo>
                  <a:pt x="185548" y="146794"/>
                  <a:pt x="167491" y="150949"/>
                  <a:pt x="150074" y="156755"/>
                </a:cubicBezTo>
                <a:cubicBezTo>
                  <a:pt x="87472" y="177623"/>
                  <a:pt x="165608" y="152317"/>
                  <a:pt x="89114" y="174172"/>
                </a:cubicBezTo>
                <a:cubicBezTo>
                  <a:pt x="80288" y="176694"/>
                  <a:pt x="71697" y="179977"/>
                  <a:pt x="62988" y="182880"/>
                </a:cubicBezTo>
                <a:cubicBezTo>
                  <a:pt x="54279" y="188686"/>
                  <a:pt x="43400" y="192124"/>
                  <a:pt x="36862" y="200297"/>
                </a:cubicBezTo>
                <a:cubicBezTo>
                  <a:pt x="31128" y="207465"/>
                  <a:pt x="32259" y="218212"/>
                  <a:pt x="28154" y="226423"/>
                </a:cubicBezTo>
                <a:cubicBezTo>
                  <a:pt x="26318" y="230095"/>
                  <a:pt x="23799" y="217714"/>
                  <a:pt x="19445" y="226423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028071-0695-40F0-9F1F-AA04EED2DD19}"/>
              </a:ext>
            </a:extLst>
          </p:cNvPr>
          <p:cNvSpPr txBox="1"/>
          <p:nvPr/>
        </p:nvSpPr>
        <p:spPr>
          <a:xfrm>
            <a:off x="7311387" y="3216719"/>
            <a:ext cx="904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Circuit C</a:t>
            </a:r>
            <a:endParaRPr lang="en-US" sz="1400" b="1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183A87E-BFA4-4A39-BBC7-D509EE621A34}"/>
              </a:ext>
            </a:extLst>
          </p:cNvPr>
          <p:cNvSpPr/>
          <p:nvPr/>
        </p:nvSpPr>
        <p:spPr bwMode="auto">
          <a:xfrm>
            <a:off x="7735932" y="2565755"/>
            <a:ext cx="1998618" cy="69450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" name="Freeform 1074">
            <a:extLst>
              <a:ext uri="{FF2B5EF4-FFF2-40B4-BE49-F238E27FC236}">
                <a16:creationId xmlns:a16="http://schemas.microsoft.com/office/drawing/2014/main" id="{EC244701-C3D9-4817-8217-47B022EBDAC5}"/>
              </a:ext>
            </a:extLst>
          </p:cNvPr>
          <p:cNvSpPr>
            <a:spLocks/>
          </p:cNvSpPr>
          <p:nvPr/>
        </p:nvSpPr>
        <p:spPr bwMode="auto">
          <a:xfrm>
            <a:off x="9183732" y="2132501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2857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2" name="Freeform 1074">
            <a:extLst>
              <a:ext uri="{FF2B5EF4-FFF2-40B4-BE49-F238E27FC236}">
                <a16:creationId xmlns:a16="http://schemas.microsoft.com/office/drawing/2014/main" id="{C9C67FB9-D31A-4465-B691-67AC5E977559}"/>
              </a:ext>
            </a:extLst>
          </p:cNvPr>
          <p:cNvSpPr>
            <a:spLocks/>
          </p:cNvSpPr>
          <p:nvPr/>
        </p:nvSpPr>
        <p:spPr bwMode="auto">
          <a:xfrm>
            <a:off x="8878932" y="2132501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2857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3" name="Freeform 1074">
            <a:extLst>
              <a:ext uri="{FF2B5EF4-FFF2-40B4-BE49-F238E27FC236}">
                <a16:creationId xmlns:a16="http://schemas.microsoft.com/office/drawing/2014/main" id="{2FFC99C7-599A-4244-93D3-E4D98D3AB9F6}"/>
              </a:ext>
            </a:extLst>
          </p:cNvPr>
          <p:cNvSpPr>
            <a:spLocks/>
          </p:cNvSpPr>
          <p:nvPr/>
        </p:nvSpPr>
        <p:spPr bwMode="auto">
          <a:xfrm flipH="1">
            <a:off x="8574132" y="2132501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2857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4" name="Freeform 1074">
            <a:extLst>
              <a:ext uri="{FF2B5EF4-FFF2-40B4-BE49-F238E27FC236}">
                <a16:creationId xmlns:a16="http://schemas.microsoft.com/office/drawing/2014/main" id="{AC8937DD-AB13-4FD2-8B22-0ECF7647461F}"/>
              </a:ext>
            </a:extLst>
          </p:cNvPr>
          <p:cNvSpPr>
            <a:spLocks/>
          </p:cNvSpPr>
          <p:nvPr/>
        </p:nvSpPr>
        <p:spPr bwMode="auto">
          <a:xfrm flipH="1">
            <a:off x="8269332" y="2132501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2857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5" name="Freeform 1074">
            <a:extLst>
              <a:ext uri="{FF2B5EF4-FFF2-40B4-BE49-F238E27FC236}">
                <a16:creationId xmlns:a16="http://schemas.microsoft.com/office/drawing/2014/main" id="{AA79795D-6349-4D05-AD0C-C513CD2D1707}"/>
              </a:ext>
            </a:extLst>
          </p:cNvPr>
          <p:cNvSpPr>
            <a:spLocks/>
          </p:cNvSpPr>
          <p:nvPr/>
        </p:nvSpPr>
        <p:spPr bwMode="auto">
          <a:xfrm flipH="1">
            <a:off x="7964532" y="2132501"/>
            <a:ext cx="177800" cy="838200"/>
          </a:xfrm>
          <a:custGeom>
            <a:avLst/>
            <a:gdLst/>
            <a:ahLst/>
            <a:cxnLst>
              <a:cxn ang="0">
                <a:pos x="16" y="528"/>
              </a:cxn>
              <a:cxn ang="0">
                <a:pos x="16" y="288"/>
              </a:cxn>
              <a:cxn ang="0">
                <a:pos x="112" y="0"/>
              </a:cxn>
            </a:cxnLst>
            <a:rect l="0" t="0" r="r" b="b"/>
            <a:pathLst>
              <a:path w="112" h="528">
                <a:moveTo>
                  <a:pt x="16" y="528"/>
                </a:moveTo>
                <a:cubicBezTo>
                  <a:pt x="8" y="452"/>
                  <a:pt x="0" y="376"/>
                  <a:pt x="16" y="288"/>
                </a:cubicBezTo>
                <a:cubicBezTo>
                  <a:pt x="32" y="200"/>
                  <a:pt x="96" y="48"/>
                  <a:pt x="112" y="0"/>
                </a:cubicBezTo>
              </a:path>
            </a:pathLst>
          </a:custGeom>
          <a:noFill/>
          <a:ln w="28575">
            <a:solidFill>
              <a:sysClr val="windowText" lastClr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848C8E-275F-4A1E-BBD3-54E83C353335}"/>
              </a:ext>
            </a:extLst>
          </p:cNvPr>
          <p:cNvSpPr txBox="1"/>
          <p:nvPr/>
        </p:nvSpPr>
        <p:spPr>
          <a:xfrm>
            <a:off x="9353550" y="2252246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Surface S</a:t>
            </a:r>
            <a:endParaRPr lang="en-US" sz="1400" b="1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1CE388-1B91-4EA4-81CD-9730C46C6E68}"/>
              </a:ext>
            </a:extLst>
          </p:cNvPr>
          <p:cNvSpPr txBox="1"/>
          <p:nvPr/>
        </p:nvSpPr>
        <p:spPr>
          <a:xfrm>
            <a:off x="8439150" y="3547646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79B563-DE39-475D-B886-84732068DAFB}"/>
              </a:ext>
            </a:extLst>
          </p:cNvPr>
          <p:cNvSpPr txBox="1"/>
          <p:nvPr/>
        </p:nvSpPr>
        <p:spPr>
          <a:xfrm>
            <a:off x="1809750" y="4337650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Fluxoid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Quantization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16EC23-9065-4CEC-BEE4-E5250BD692B6}"/>
              </a:ext>
            </a:extLst>
          </p:cNvPr>
          <p:cNvSpPr txBox="1"/>
          <p:nvPr/>
        </p:nvSpPr>
        <p:spPr>
          <a:xfrm>
            <a:off x="8286750" y="44582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</a:rPr>
              <a:t> = 0, ±1, ±2, 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7E2B62-7CCD-4AAF-97FB-86706E213A3A}"/>
              </a:ext>
            </a:extLst>
          </p:cNvPr>
          <p:cNvSpPr txBox="1"/>
          <p:nvPr/>
        </p:nvSpPr>
        <p:spPr>
          <a:xfrm>
            <a:off x="1352550" y="22413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7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839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 animBg="1"/>
      <p:bldP spid="23" grpId="0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7CD03B-3F4F-42EE-B6DF-27599195E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09613-7EF9-412D-825E-1E3A7338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C5DA41-DAEC-46C2-9E7F-4536BE72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23" y="995065"/>
            <a:ext cx="3152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F33DB-B799-42E8-8824-E8653247968F}"/>
              </a:ext>
            </a:extLst>
          </p:cNvPr>
          <p:cNvSpPr txBox="1"/>
          <p:nvPr/>
        </p:nvSpPr>
        <p:spPr>
          <a:xfrm>
            <a:off x="2734623" y="78432"/>
            <a:ext cx="64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Measuring the Q of a Shunt-Coupled Resonator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328FC18-7E17-42D6-8ABA-43C6CA2F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23" y="995065"/>
            <a:ext cx="8096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C22BF5E-A0C3-4819-8F32-02018350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73" y="1838027"/>
            <a:ext cx="40957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A47F8A-AE31-4C92-B736-8B4B6A1FE5A5}"/>
              </a:ext>
            </a:extLst>
          </p:cNvPr>
          <p:cNvSpPr/>
          <p:nvPr/>
        </p:nvSpPr>
        <p:spPr bwMode="auto">
          <a:xfrm>
            <a:off x="2353623" y="995065"/>
            <a:ext cx="228600" cy="152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80E3C7-3354-43F1-AA9D-6126DBCC67FE}"/>
              </a:ext>
            </a:extLst>
          </p:cNvPr>
          <p:cNvSpPr/>
          <p:nvPr/>
        </p:nvSpPr>
        <p:spPr bwMode="auto">
          <a:xfrm>
            <a:off x="6468423" y="2256204"/>
            <a:ext cx="3314700" cy="18189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D3871-6785-448F-9009-4D57E4257800}"/>
              </a:ext>
            </a:extLst>
          </p:cNvPr>
          <p:cNvSpPr txBox="1"/>
          <p:nvPr/>
        </p:nvSpPr>
        <p:spPr>
          <a:xfrm>
            <a:off x="6544623" y="2669976"/>
            <a:ext cx="3353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Ch. Kaiser,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hlinkClick r:id="rId5"/>
              </a:rPr>
              <a:t>Sup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hlinkClick r:id="rId5"/>
              </a:rPr>
              <a:t>Sci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hlinkClick r:id="rId5"/>
              </a:rPr>
              <a:t> Tech </a:t>
            </a:r>
            <a:r>
              <a:rPr lang="en-US" sz="1400" u="sng" dirty="0">
                <a:solidFill>
                  <a:prstClr val="black"/>
                </a:solidFill>
                <a:latin typeface="Times New Roman" pitchFamily="18" charset="0"/>
                <a:hlinkClick r:id="rId5"/>
              </a:rPr>
              <a:t>23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hlinkClick r:id="rId5"/>
              </a:rPr>
              <a:t>, 075008 (2010)</a:t>
            </a:r>
            <a:endParaRPr lang="en-US" sz="1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9874962-B120-4765-90FC-BE6D753B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82" y="3662065"/>
            <a:ext cx="4856421" cy="103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0D42189-EE80-482C-BB8E-2C835A05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8" y="4938108"/>
            <a:ext cx="1895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1F355A87-AE03-45E3-9462-A21C33AEE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52" y="4697051"/>
            <a:ext cx="6796088" cy="16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F3493C-FCA0-4200-96FD-2BBF0514D81B}"/>
              </a:ext>
            </a:extLst>
          </p:cNvPr>
          <p:cNvSpPr txBox="1"/>
          <p:nvPr/>
        </p:nvSpPr>
        <p:spPr>
          <a:xfrm>
            <a:off x="286698" y="78431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9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25876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144744-A400-490E-A266-A3E02D8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D2714-3745-4E58-8699-B409A563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54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9B308-C883-4515-AA1F-CEDA204A5EDF}"/>
              </a:ext>
            </a:extLst>
          </p:cNvPr>
          <p:cNvSpPr txBox="1"/>
          <p:nvPr/>
        </p:nvSpPr>
        <p:spPr>
          <a:xfrm>
            <a:off x="773228" y="136525"/>
            <a:ext cx="10645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High-T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Superconducting (HTS) Microwave Filters – Description of Application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231426-9AE4-467F-B8EF-9E541FE0384F}"/>
              </a:ext>
            </a:extLst>
          </p:cNvPr>
          <p:cNvSpPr/>
          <p:nvPr/>
        </p:nvSpPr>
        <p:spPr>
          <a:xfrm>
            <a:off x="1031634" y="3663300"/>
            <a:ext cx="106200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-Roman"/>
              </a:rPr>
              <a:t>Its purpose is to minimize the degradation of signal-to-noise ratio (SNR) that occurs in the base station receiver as a natural consequence of detecting and extracting the information content of the desired signals.</a:t>
            </a:r>
          </a:p>
          <a:p>
            <a:endParaRPr lang="en-US" dirty="0">
              <a:latin typeface="Times-Roman"/>
            </a:endParaRPr>
          </a:p>
          <a:p>
            <a:r>
              <a:rPr lang="en-US" dirty="0">
                <a:latin typeface="Times-Roman"/>
              </a:rPr>
              <a:t>The cryogenic front-end accomplishes this by performing two circuit functions extremely well: </a:t>
            </a:r>
          </a:p>
          <a:p>
            <a:r>
              <a:rPr lang="en-US" dirty="0">
                <a:latin typeface="Times-Roman"/>
              </a:rPr>
              <a:t>	1) efficiently and effectively rejecting out-of-band interference, and </a:t>
            </a:r>
          </a:p>
          <a:p>
            <a:r>
              <a:rPr lang="en-US" dirty="0">
                <a:latin typeface="Times-Roman"/>
              </a:rPr>
              <a:t>	2) amplifying in-band signals with extremely low added noise and high linearity.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D98AAD-44A8-4F76-B985-B0B8005AAC19}"/>
              </a:ext>
            </a:extLst>
          </p:cNvPr>
          <p:cNvSpPr/>
          <p:nvPr/>
        </p:nvSpPr>
        <p:spPr>
          <a:xfrm>
            <a:off x="3969851" y="5627941"/>
            <a:ext cx="3865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W. Simon,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Proc. IEEE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1585 (2004)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1AD7C-5FD5-4B6B-938B-1871A30A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851" y="866357"/>
            <a:ext cx="5050318" cy="2562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24A43-7E46-433C-9A2F-74EF34617643}"/>
              </a:ext>
            </a:extLst>
          </p:cNvPr>
          <p:cNvSpPr txBox="1"/>
          <p:nvPr/>
        </p:nvSpPr>
        <p:spPr>
          <a:xfrm>
            <a:off x="159919" y="601657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[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hlinkClick r:id="rId3" action="ppaction://hlinksldjump"/>
              </a:rPr>
              <a:t>Return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3341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C259AD-B9FA-4BB5-B7CB-6F26F391C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6EECA-8836-422C-82F9-8A089121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A08C5-483D-4925-9D6E-B7C068618323}"/>
              </a:ext>
            </a:extLst>
          </p:cNvPr>
          <p:cNvSpPr txBox="1"/>
          <p:nvPr/>
        </p:nvSpPr>
        <p:spPr>
          <a:xfrm>
            <a:off x="4905080" y="-19400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Quality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EB84F297-BE60-4847-AC75-7775ED85D5C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771480" y="728700"/>
                <a:ext cx="8229600" cy="54006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GB" sz="1800" kern="0" dirty="0">
                    <a:solidFill>
                      <a:prstClr val="black"/>
                    </a:solidFill>
                    <a:latin typeface="Times New Roman"/>
                  </a:rPr>
                  <a:t>Two important quantities characterise a resonator: </a:t>
                </a:r>
              </a:p>
              <a:p>
                <a:pPr marL="0" indent="0">
                  <a:buFontTx/>
                  <a:buNone/>
                </a:pPr>
                <a:r>
                  <a:rPr lang="en-GB" sz="1800" kern="0" dirty="0">
                    <a:solidFill>
                      <a:prstClr val="black"/>
                    </a:solidFill>
                    <a:latin typeface="Times New Roman"/>
                  </a:rPr>
                  <a:t> 	The resonance frequency </a:t>
                </a:r>
                <a14:m>
                  <m:oMath xmlns:m="http://schemas.openxmlformats.org/officeDocument/2006/math">
                    <m:r>
                      <a:rPr lang="en-GB" sz="1800" b="1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1800" b="1" i="1" kern="0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1800" kern="0" dirty="0">
                    <a:solidFill>
                      <a:prstClr val="black"/>
                    </a:solidFill>
                    <a:latin typeface="Times New Roman"/>
                  </a:rPr>
                  <a:t> and the quality factor </a:t>
                </a:r>
                <a14:m>
                  <m:oMath xmlns:m="http://schemas.openxmlformats.org/officeDocument/2006/math">
                    <m:r>
                      <a:rPr lang="en-GB" sz="1800" b="1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en-GB" sz="1800" b="1" kern="0" baseline="-25000" dirty="0">
                  <a:solidFill>
                    <a:srgbClr val="FF0000"/>
                  </a:solidFill>
                  <a:latin typeface="Times New Roman"/>
                </a:endParaRPr>
              </a:p>
            </p:txBody>
          </p:sp>
        </mc:Choice>
        <mc:Fallback xmlns="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EB84F297-BE60-4847-AC75-7775ED85D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480" y="728700"/>
                <a:ext cx="8229600" cy="5400600"/>
              </a:xfrm>
              <a:prstGeom prst="rect">
                <a:avLst/>
              </a:prstGeom>
              <a:blipFill>
                <a:blip r:embed="rId3"/>
                <a:stretch>
                  <a:fillRect l="-519" t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hasan2BW">
            <a:extLst>
              <a:ext uri="{FF2B5EF4-FFF2-40B4-BE49-F238E27FC236}">
                <a16:creationId xmlns:a16="http://schemas.microsoft.com/office/drawing/2014/main" id="{BC90C7BC-30CD-416C-ACE8-83966125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6680" y="1492188"/>
            <a:ext cx="4841875" cy="330358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BBF77266-038C-4107-BF5A-1578C2E816D4}"/>
                  </a:ext>
                </a:extLst>
              </p:cNvPr>
              <p:cNvSpPr txBox="1"/>
              <p:nvPr/>
            </p:nvSpPr>
            <p:spPr bwMode="auto">
              <a:xfrm>
                <a:off x="7384755" y="1756665"/>
                <a:ext cx="2493642" cy="9144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BBF77266-038C-4107-BF5A-1578C2E81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4755" y="1756665"/>
                <a:ext cx="2493642" cy="914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B2675B3-BEC0-4F01-81B1-F1425A55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880" y="4924226"/>
            <a:ext cx="8063111" cy="5909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3538" indent="-36353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dirty="0">
                <a:solidFill>
                  <a:srgbClr val="C0504D"/>
                </a:solidFill>
                <a:latin typeface="Arial" pitchFamily="34" charset="0"/>
              </a:rPr>
              <a:t>Where </a:t>
            </a:r>
            <a:r>
              <a:rPr lang="en-GB" i="1" dirty="0">
                <a:solidFill>
                  <a:prstClr val="black"/>
                </a:solidFill>
                <a:latin typeface="Times New Roman" pitchFamily="18" charset="0"/>
              </a:rPr>
              <a:t>U</a:t>
            </a:r>
            <a:r>
              <a:rPr lang="en-GB" dirty="0">
                <a:solidFill>
                  <a:srgbClr val="C0504D"/>
                </a:solidFill>
                <a:latin typeface="Arial" pitchFamily="34" charset="0"/>
              </a:rPr>
              <a:t> is the energy stored in the cavity volume and </a:t>
            </a:r>
            <a:r>
              <a:rPr lang="en-GB" i="1" dirty="0">
                <a:solidFill>
                  <a:prstClr val="black"/>
                </a:solidFill>
                <a:latin typeface="Times New Roman" pitchFamily="18" charset="0"/>
              </a:rPr>
              <a:t>P</a:t>
            </a:r>
            <a:r>
              <a:rPr lang="en-GB" i="1" baseline="-25000" dirty="0">
                <a:solidFill>
                  <a:prstClr val="black"/>
                </a:solidFill>
                <a:latin typeface="Times New Roman" pitchFamily="18" charset="0"/>
              </a:rPr>
              <a:t>c</a:t>
            </a:r>
            <a:r>
              <a:rPr lang="en-GB" i="1" dirty="0">
                <a:solidFill>
                  <a:prstClr val="black"/>
                </a:solidFill>
                <a:latin typeface="Times New Roman" pitchFamily="18" charset="0"/>
              </a:rPr>
              <a:t>/</a:t>
            </a:r>
            <a:r>
              <a:rPr lang="en-GB" i="1" dirty="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GB" i="1" baseline="-25000" dirty="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GB" dirty="0">
                <a:solidFill>
                  <a:srgbClr val="C0504D"/>
                </a:solidFill>
                <a:latin typeface="Arial" pitchFamily="34" charset="0"/>
                <a:sym typeface="Symbol" pitchFamily="18" charset="2"/>
              </a:rPr>
              <a:t> is the energy lost per RF period by the induced surface currents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255F31C-85FD-40C8-8EF7-56B18E2B65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535332"/>
              </p:ext>
            </p:extLst>
          </p:nvPr>
        </p:nvGraphicFramePr>
        <p:xfrm>
          <a:off x="7668859" y="2863788"/>
          <a:ext cx="197961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6" imgW="1015920" imgH="190440" progId="Equation.3">
                  <p:embed/>
                </p:oleObj>
              </mc:Choice>
              <mc:Fallback>
                <p:oleObj name="Equation" r:id="rId6" imgW="1015920" imgH="19044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859" y="2863788"/>
                        <a:ext cx="1979612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7B529CA-CAC5-4323-9DB3-0DB0DF098BC4}"/>
              </a:ext>
            </a:extLst>
          </p:cNvPr>
          <p:cNvSpPr/>
          <p:nvPr/>
        </p:nvSpPr>
        <p:spPr bwMode="auto">
          <a:xfrm>
            <a:off x="3228680" y="4311588"/>
            <a:ext cx="3429000" cy="16329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C8694-EFA2-4F5F-9B5E-61C14E7C9D72}"/>
              </a:ext>
            </a:extLst>
          </p:cNvPr>
          <p:cNvSpPr txBox="1"/>
          <p:nvPr/>
        </p:nvSpPr>
        <p:spPr>
          <a:xfrm>
            <a:off x="4391126" y="4502644"/>
            <a:ext cx="1210588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Frequency</a:t>
            </a:r>
            <a:endParaRPr kumimoji="0" lang="en-US" sz="1800" b="1" i="1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1E1760-2945-4D68-BB39-A7F56871CCB5}"/>
                  </a:ext>
                </a:extLst>
              </p:cNvPr>
              <p:cNvSpPr txBox="1"/>
              <p:nvPr/>
            </p:nvSpPr>
            <p:spPr>
              <a:xfrm>
                <a:off x="6193064" y="4262438"/>
                <a:ext cx="707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sz="16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1600" b="1" i="1" kern="0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sz="1600" b="1" i="1" kern="0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i="1" dirty="0">
                    <a:solidFill>
                      <a:prstClr val="black"/>
                    </a:solidFill>
                    <a:latin typeface="Symbol" panose="05050102010706020507" pitchFamily="18" charset="2"/>
                  </a:rPr>
                  <a:t>+D</a:t>
                </a:r>
                <a:r>
                  <a:rPr lang="en-US" sz="1600" i="1" dirty="0">
                    <a:solidFill>
                      <a:prstClr val="black"/>
                    </a:solidFill>
                    <a:latin typeface="Times New Roman" pitchFamily="18" charset="0"/>
                  </a:rPr>
                  <a:t>f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1E1760-2945-4D68-BB39-A7F56871C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064" y="4262438"/>
                <a:ext cx="707245" cy="338554"/>
              </a:xfrm>
              <a:prstGeom prst="rect">
                <a:avLst/>
              </a:prstGeom>
              <a:blipFill>
                <a:blip r:embed="rId8"/>
                <a:stretch>
                  <a:fillRect l="-862" t="-7143" r="-25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60D9D9C-5D95-49FD-96FA-8C0497CD3868}"/>
              </a:ext>
            </a:extLst>
          </p:cNvPr>
          <p:cNvSpPr txBox="1"/>
          <p:nvPr/>
        </p:nvSpPr>
        <p:spPr>
          <a:xfrm>
            <a:off x="4711316" y="3236079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Symbol" panose="05050102010706020507" pitchFamily="18" charset="2"/>
              </a:rPr>
              <a:t>= </a:t>
            </a:r>
            <a:r>
              <a:rPr lang="en-US" sz="1600" i="1" dirty="0" err="1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</a:rPr>
              <a:t>f</a:t>
            </a:r>
            <a:endParaRPr lang="en-US" sz="1600" i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9A0BFF-17A7-4BE9-9842-3FA23244FE85}"/>
              </a:ext>
            </a:extLst>
          </p:cNvPr>
          <p:cNvSpPr txBox="1"/>
          <p:nvPr/>
        </p:nvSpPr>
        <p:spPr>
          <a:xfrm rot="16200000">
            <a:off x="1212474" y="2855094"/>
            <a:ext cx="1903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Stored Energy 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</a:rPr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93CAEF-AC3B-4E46-B0F0-D93620F8918D}"/>
              </a:ext>
            </a:extLst>
          </p:cNvPr>
          <p:cNvSpPr txBox="1"/>
          <p:nvPr/>
        </p:nvSpPr>
        <p:spPr>
          <a:xfrm>
            <a:off x="1437763" y="5635352"/>
            <a:ext cx="730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</a:rPr>
              <a:t>Some typical Q-values:  SRF accelerator cavity Q ~ 10</a:t>
            </a:r>
            <a:r>
              <a:rPr lang="en-US" sz="1600" b="1" baseline="30000" dirty="0">
                <a:solidFill>
                  <a:prstClr val="black"/>
                </a:solidFill>
                <a:latin typeface="Times New Roman" pitchFamily="18" charset="0"/>
              </a:rPr>
              <a:t>11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</a:rPr>
              <a:t>    3D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</a:rPr>
              <a:t>qubit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</a:rPr>
              <a:t> cavity Q ~ 10</a:t>
            </a:r>
            <a:r>
              <a:rPr lang="en-US" sz="1600" b="1" baseline="30000" dirty="0">
                <a:solidFill>
                  <a:prstClr val="black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640193-15E8-494E-91C4-66940A60D4B1}"/>
              </a:ext>
            </a:extLst>
          </p:cNvPr>
          <p:cNvSpPr txBox="1"/>
          <p:nvPr/>
        </p:nvSpPr>
        <p:spPr>
          <a:xfrm>
            <a:off x="8277326" y="4323993"/>
            <a:ext cx="3012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Times New Roman" pitchFamily="18" charset="0"/>
              </a:rPr>
              <a:t>[Q of a shunt-coupled resonator </a:t>
            </a:r>
            <a:r>
              <a:rPr lang="en-US" sz="1400" dirty="0">
                <a:solidFill>
                  <a:srgbClr val="0070C0"/>
                </a:solidFill>
                <a:latin typeface="Times New Roman" pitchFamily="18" charset="0"/>
                <a:hlinkClick r:id="rId9" action="ppaction://hlinksldjump"/>
              </a:rPr>
              <a:t>Detail</a:t>
            </a:r>
            <a:r>
              <a:rPr lang="en-US" sz="1400" dirty="0">
                <a:solidFill>
                  <a:srgbClr val="0070C0"/>
                </a:solidFill>
                <a:latin typeface="Times New Roman" pitchFamily="18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637A0AA-B0BD-4DF8-BE66-BBDA3C84F524}"/>
                  </a:ext>
                </a:extLst>
              </p:cNvPr>
              <p:cNvSpPr/>
              <p:nvPr/>
            </p:nvSpPr>
            <p:spPr>
              <a:xfrm>
                <a:off x="4752994" y="4262438"/>
                <a:ext cx="4587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GB" b="1" i="1" kern="0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637A0AA-B0BD-4DF8-BE66-BBDA3C84F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994" y="4262438"/>
                <a:ext cx="458779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EC6F0F-E2E2-4388-A413-757D2D7C32E6}"/>
                  </a:ext>
                </a:extLst>
              </p:cNvPr>
              <p:cNvSpPr txBox="1"/>
              <p:nvPr/>
            </p:nvSpPr>
            <p:spPr>
              <a:xfrm>
                <a:off x="3105841" y="4277827"/>
                <a:ext cx="707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sz="1600" b="1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1600" b="1" i="1" kern="0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sz="1600" b="1" i="1" kern="0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i="1" dirty="0">
                    <a:solidFill>
                      <a:prstClr val="black"/>
                    </a:solidFill>
                    <a:latin typeface="Symbol" panose="05050102010706020507" pitchFamily="18" charset="2"/>
                  </a:rPr>
                  <a:t>-D</a:t>
                </a:r>
                <a:r>
                  <a:rPr lang="en-US" sz="1600" i="1" dirty="0">
                    <a:solidFill>
                      <a:prstClr val="black"/>
                    </a:solidFill>
                    <a:latin typeface="Times New Roman" pitchFamily="18" charset="0"/>
                  </a:rPr>
                  <a:t>f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EC6F0F-E2E2-4388-A413-757D2D7C3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841" y="4277827"/>
                <a:ext cx="707245" cy="338554"/>
              </a:xfrm>
              <a:prstGeom prst="rect">
                <a:avLst/>
              </a:prstGeom>
              <a:blipFill>
                <a:blip r:embed="rId11"/>
                <a:stretch>
                  <a:fillRect t="-7273" r="-2564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55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3D0EEA-4277-492D-A946-E622D894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CC34F-FE8E-4F01-B3F7-D0444E2D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38748-D65A-4EA9-8D88-0886747097D7}"/>
              </a:ext>
            </a:extLst>
          </p:cNvPr>
          <p:cNvSpPr/>
          <p:nvPr/>
        </p:nvSpPr>
        <p:spPr>
          <a:xfrm>
            <a:off x="3048000" y="136526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What Determines the Q of Resonators?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FABB3F-C62C-4746-8DFE-8854AAF6C3C6}"/>
                  </a:ext>
                </a:extLst>
              </p:cNvPr>
              <p:cNvSpPr txBox="1"/>
              <p:nvPr/>
            </p:nvSpPr>
            <p:spPr>
              <a:xfrm>
                <a:off x="1882218" y="2111760"/>
                <a:ext cx="7978146" cy="890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𝑇𝑜𝑡𝑎𝑙</m:t>
                              </m:r>
                            </m:sub>
                          </m:sSub>
                        </m:den>
                      </m:f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𝑂h𝑚𝑖𝑐</m:t>
                              </m:r>
                            </m:sub>
                          </m:sSub>
                        </m:den>
                      </m:f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𝐷𝑖𝑒𝑙𝑒𝑐𝑡𝑟𝑖𝑐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𝐶𝑜𝑢𝑝𝑙𝑖𝑛𝑔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𝑅𝑎𝑑𝑖𝑎𝑡𝑖𝑜𝑛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FABB3F-C62C-4746-8DFE-8854AAF6C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218" y="2111760"/>
                <a:ext cx="7978146" cy="8907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D888228-4ACD-4592-82E6-6FB7F156CDB4}"/>
              </a:ext>
            </a:extLst>
          </p:cNvPr>
          <p:cNvSpPr txBox="1"/>
          <p:nvPr/>
        </p:nvSpPr>
        <p:spPr>
          <a:xfrm>
            <a:off x="1774608" y="1526403"/>
            <a:ext cx="8023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prstClr val="black"/>
                </a:solidFill>
                <a:latin typeface="Times New Roman" pitchFamily="18" charset="0"/>
              </a:rPr>
              <a:t>Assumption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: Loss mechanisms are independent and add linearly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CEAA10-5270-4661-88D5-AAF421C9B1E6}"/>
                  </a:ext>
                </a:extLst>
              </p:cNvPr>
              <p:cNvSpPr txBox="1"/>
              <p:nvPr/>
            </p:nvSpPr>
            <p:spPr>
              <a:xfrm>
                <a:off x="3699294" y="693276"/>
                <a:ext cx="3745524" cy="66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𝑄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Stored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Energy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Dissipated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per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Cycle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CEAA10-5270-4661-88D5-AAF421C9B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294" y="693276"/>
                <a:ext cx="3745524" cy="6669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CD623-22BC-4271-AC77-F69240DD8A5A}"/>
                  </a:ext>
                </a:extLst>
              </p:cNvPr>
              <p:cNvSpPr/>
              <p:nvPr/>
            </p:nvSpPr>
            <p:spPr>
              <a:xfrm>
                <a:off x="1577418" y="3493790"/>
                <a:ext cx="2693301" cy="818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𝑂h𝑚𝑖𝑐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∯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𝑡𝑎𝑛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CD623-22BC-4271-AC77-F69240DD8A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418" y="3493790"/>
                <a:ext cx="2693301" cy="8188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260871-860C-430F-B363-72979742500F}"/>
              </a:ext>
            </a:extLst>
          </p:cNvPr>
          <p:cNvCxnSpPr>
            <a:endCxn id="9" idx="0"/>
          </p:cNvCxnSpPr>
          <p:nvPr/>
        </p:nvCxnSpPr>
        <p:spPr bwMode="auto">
          <a:xfrm flipH="1">
            <a:off x="2924069" y="3002517"/>
            <a:ext cx="775225" cy="491273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2E6F5F6-7345-497C-BA24-9A8EF72BF124}"/>
                  </a:ext>
                </a:extLst>
              </p:cNvPr>
              <p:cNvSpPr/>
              <p:nvPr/>
            </p:nvSpPr>
            <p:spPr>
              <a:xfrm>
                <a:off x="3399641" y="4198911"/>
                <a:ext cx="2928815" cy="818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𝐷𝑖𝑒𝑙𝑒𝑐𝑡𝑟𝑖𝑐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𝜔𝜖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′′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∰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2E6F5F6-7345-497C-BA24-9A8EF72BF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641" y="4198911"/>
                <a:ext cx="2928815" cy="81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D03FB5-7ABC-4E27-BCB8-1A0D24992D97}"/>
              </a:ext>
            </a:extLst>
          </p:cNvPr>
          <p:cNvCxnSpPr/>
          <p:nvPr/>
        </p:nvCxnSpPr>
        <p:spPr bwMode="auto">
          <a:xfrm flipH="1">
            <a:off x="5006418" y="3112790"/>
            <a:ext cx="76200" cy="1086121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C8A890-1AA7-420D-B34D-CB3EDE2571C8}"/>
                  </a:ext>
                </a:extLst>
              </p:cNvPr>
              <p:cNvSpPr/>
              <p:nvPr/>
            </p:nvSpPr>
            <p:spPr>
              <a:xfrm>
                <a:off x="7804601" y="3380032"/>
                <a:ext cx="2331087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𝑅𝑎𝑑𝑖𝑎𝑡𝑖𝑜𝑛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𝑅𝑎𝑑𝑖𝑎𝑡𝑒𝑑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C8A890-1AA7-420D-B34D-CB3EDE2571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601" y="3380032"/>
                <a:ext cx="2331087" cy="659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DDA01DF-6C1D-4B53-A62C-A9F9B296857E}"/>
                  </a:ext>
                </a:extLst>
              </p:cNvPr>
              <p:cNvSpPr/>
              <p:nvPr/>
            </p:nvSpPr>
            <p:spPr>
              <a:xfrm>
                <a:off x="6557967" y="4815386"/>
                <a:ext cx="1361590" cy="691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𝐶𝑜𝑢𝑝𝑙𝑖𝑛𝑔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~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DDA01DF-6C1D-4B53-A62C-A9F9B296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967" y="4815386"/>
                <a:ext cx="1361590" cy="6911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76890F-F857-40FF-A415-34B0242A80E4}"/>
              </a:ext>
            </a:extLst>
          </p:cNvPr>
          <p:cNvCxnSpPr>
            <a:endCxn id="14" idx="0"/>
          </p:cNvCxnSpPr>
          <p:nvPr/>
        </p:nvCxnSpPr>
        <p:spPr bwMode="auto">
          <a:xfrm>
            <a:off x="6759018" y="3248153"/>
            <a:ext cx="479744" cy="1567233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742F35-2961-45BE-80EC-A1EF69C78B3E}"/>
              </a:ext>
            </a:extLst>
          </p:cNvPr>
          <p:cNvCxnSpPr>
            <a:endCxn id="13" idx="0"/>
          </p:cNvCxnSpPr>
          <p:nvPr/>
        </p:nvCxnSpPr>
        <p:spPr bwMode="auto">
          <a:xfrm>
            <a:off x="8587818" y="3002517"/>
            <a:ext cx="382327" cy="377515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0A4E91-6E92-477C-8763-30DA88F2AE50}"/>
              </a:ext>
            </a:extLst>
          </p:cNvPr>
          <p:cNvSpPr txBox="1"/>
          <p:nvPr/>
        </p:nvSpPr>
        <p:spPr>
          <a:xfrm>
            <a:off x="7776512" y="4901249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Power dissipated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</a:rPr>
              <a:t>in load impedance</a:t>
            </a:r>
          </a:p>
        </p:txBody>
      </p:sp>
    </p:spTree>
    <p:extLst>
      <p:ext uri="{BB962C8B-B14F-4D97-AF65-F5344CB8AC3E}">
        <p14:creationId xmlns:p14="http://schemas.microsoft.com/office/powerpoint/2010/main" val="174550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742965-85C9-4325-BB31-A76B6D11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D1E66D-1F56-414B-B4D7-EDF61CA5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9DA13-53D6-4450-AEB6-9D352906C149}"/>
              </a:ext>
            </a:extLst>
          </p:cNvPr>
          <p:cNvSpPr/>
          <p:nvPr/>
        </p:nvSpPr>
        <p:spPr>
          <a:xfrm>
            <a:off x="2324100" y="43946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Microwave Losses / 2-Level Systems (TLS) in Dielectrics</a:t>
            </a: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9730B9-499C-4146-8F4E-75277128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958346"/>
            <a:ext cx="302635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CEDBD-68B5-4DCB-88BB-87A013C932AD}"/>
              </a:ext>
            </a:extLst>
          </p:cNvPr>
          <p:cNvSpPr txBox="1"/>
          <p:nvPr/>
        </p:nvSpPr>
        <p:spPr>
          <a:xfrm>
            <a:off x="7810975" y="3531525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M. Hein, APL </a:t>
            </a:r>
            <a:r>
              <a:rPr lang="en-US" sz="1000" u="sng" dirty="0">
                <a:solidFill>
                  <a:prstClr val="black"/>
                </a:solidFill>
                <a:latin typeface="Times New Roman" pitchFamily="18" charset="0"/>
              </a:rPr>
              <a:t>80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, 1007 (2002)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589A06-0FEE-4E62-81C8-580D2A4520E4}"/>
              </a:ext>
            </a:extLst>
          </p:cNvPr>
          <p:cNvSpPr/>
          <p:nvPr/>
        </p:nvSpPr>
        <p:spPr bwMode="auto">
          <a:xfrm>
            <a:off x="4762500" y="1263146"/>
            <a:ext cx="245070" cy="1905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66702-10B5-4F47-B809-D56CCAF39017}"/>
              </a:ext>
            </a:extLst>
          </p:cNvPr>
          <p:cNvSpPr txBox="1"/>
          <p:nvPr/>
        </p:nvSpPr>
        <p:spPr>
          <a:xfrm rot="16200000">
            <a:off x="3806921" y="2115603"/>
            <a:ext cx="2124299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Effective Loss @ 2.3 GHz (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W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AF836-65C5-4183-A8EF-01E58AA1855F}"/>
              </a:ext>
            </a:extLst>
          </p:cNvPr>
          <p:cNvSpPr txBox="1"/>
          <p:nvPr/>
        </p:nvSpPr>
        <p:spPr>
          <a:xfrm>
            <a:off x="5249196" y="1670655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prstClr val="black"/>
                </a:solidFill>
                <a:latin typeface="Times New Roman" pitchFamily="18" charset="0"/>
              </a:rPr>
              <a:t>-60 dBm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41310-8051-482D-BA7D-B4DC57F61262}"/>
              </a:ext>
            </a:extLst>
          </p:cNvPr>
          <p:cNvSpPr txBox="1"/>
          <p:nvPr/>
        </p:nvSpPr>
        <p:spPr>
          <a:xfrm>
            <a:off x="5363496" y="2805536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prstClr val="black"/>
                </a:solidFill>
                <a:latin typeface="Times New Roman" pitchFamily="18" charset="0"/>
              </a:rPr>
              <a:t>-20 dBm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CC48F-E56D-47F7-9ADA-B59E53FA198E}"/>
              </a:ext>
            </a:extLst>
          </p:cNvPr>
          <p:cNvSpPr txBox="1"/>
          <p:nvPr/>
        </p:nvSpPr>
        <p:spPr>
          <a:xfrm>
            <a:off x="5221541" y="651747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TLS in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</a:rPr>
              <a:t>MgO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</a:rPr>
              <a:t> substrates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F0B94-3B33-4D11-8A73-272B4C1C8261}"/>
              </a:ext>
            </a:extLst>
          </p:cNvPr>
          <p:cNvSpPr txBox="1"/>
          <p:nvPr/>
        </p:nvSpPr>
        <p:spPr>
          <a:xfrm>
            <a:off x="6266586" y="3055074"/>
            <a:ext cx="1401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black"/>
                </a:solidFill>
                <a:latin typeface="Times New Roman" pitchFamily="18" charset="0"/>
              </a:rPr>
              <a:t>YBCO film on </a:t>
            </a:r>
            <a:r>
              <a:rPr lang="en-US" sz="1100" b="1" dirty="0" err="1">
                <a:solidFill>
                  <a:prstClr val="black"/>
                </a:solidFill>
                <a:latin typeface="Times New Roman" pitchFamily="18" charset="0"/>
              </a:rPr>
              <a:t>MgO</a:t>
            </a:r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AA637B-F17F-4000-B6E4-403F4AA58D01}"/>
              </a:ext>
            </a:extLst>
          </p:cNvPr>
          <p:cNvSpPr txBox="1"/>
          <p:nvPr/>
        </p:nvSpPr>
        <p:spPr>
          <a:xfrm>
            <a:off x="6164824" y="1929706"/>
            <a:ext cx="66877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b="1" dirty="0">
                <a:solidFill>
                  <a:prstClr val="black"/>
                </a:solidFill>
                <a:latin typeface="Times New Roman" pitchFamily="18" charset="0"/>
              </a:rPr>
              <a:t>YBCO/</a:t>
            </a:r>
            <a:r>
              <a:rPr lang="en-US" sz="700" b="1" dirty="0" err="1">
                <a:solidFill>
                  <a:prstClr val="black"/>
                </a:solidFill>
                <a:latin typeface="Times New Roman" pitchFamily="18" charset="0"/>
              </a:rPr>
              <a:t>MgO</a:t>
            </a:r>
            <a:endParaRPr lang="en-US" sz="7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0544B-1BC0-40C2-97BD-9B0FCD3CB99D}"/>
              </a:ext>
            </a:extLst>
          </p:cNvPr>
          <p:cNvSpPr txBox="1"/>
          <p:nvPr/>
        </p:nvSpPr>
        <p:spPr>
          <a:xfrm>
            <a:off x="6399572" y="1263146"/>
            <a:ext cx="4555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b="1" dirty="0">
                <a:solidFill>
                  <a:prstClr val="black"/>
                </a:solidFill>
                <a:latin typeface="Times New Roman" pitchFamily="18" charset="0"/>
              </a:rPr>
              <a:t>T = 5K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6AA18A-F066-4B71-AD9F-A92984239A72}"/>
              </a:ext>
            </a:extLst>
          </p:cNvPr>
          <p:cNvSpPr txBox="1"/>
          <p:nvPr/>
        </p:nvSpPr>
        <p:spPr>
          <a:xfrm>
            <a:off x="6752597" y="1682523"/>
            <a:ext cx="5245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b="1" dirty="0">
                <a:solidFill>
                  <a:prstClr val="black"/>
                </a:solidFill>
                <a:latin typeface="Times New Roman" pitchFamily="18" charset="0"/>
              </a:rPr>
              <a:t>Nb/</a:t>
            </a:r>
            <a:r>
              <a:rPr lang="en-US" sz="700" b="1" dirty="0" err="1">
                <a:solidFill>
                  <a:prstClr val="black"/>
                </a:solidFill>
                <a:latin typeface="Times New Roman" pitchFamily="18" charset="0"/>
              </a:rPr>
              <a:t>MgO</a:t>
            </a:r>
            <a:endParaRPr lang="en-US" sz="7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A5B512-A565-480A-AE59-E57054E14D12}"/>
              </a:ext>
            </a:extLst>
          </p:cNvPr>
          <p:cNvCxnSpPr/>
          <p:nvPr/>
        </p:nvCxnSpPr>
        <p:spPr bwMode="auto">
          <a:xfrm>
            <a:off x="24003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9E10E-D432-44A5-AA6B-78B1B2CEBBD4}"/>
              </a:ext>
            </a:extLst>
          </p:cNvPr>
          <p:cNvCxnSpPr/>
          <p:nvPr/>
        </p:nvCxnSpPr>
        <p:spPr bwMode="auto">
          <a:xfrm>
            <a:off x="24003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42F463-EDD3-462D-B437-E026F5E9DB75}"/>
              </a:ext>
            </a:extLst>
          </p:cNvPr>
          <p:cNvCxnSpPr/>
          <p:nvPr/>
        </p:nvCxnSpPr>
        <p:spPr bwMode="auto">
          <a:xfrm flipV="1">
            <a:off x="2019300" y="4311146"/>
            <a:ext cx="0" cy="8382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CDDFB9C-1F9C-4334-AB26-3400C56D7143}"/>
              </a:ext>
            </a:extLst>
          </p:cNvPr>
          <p:cNvSpPr txBox="1"/>
          <p:nvPr/>
        </p:nvSpPr>
        <p:spPr>
          <a:xfrm>
            <a:off x="1753828" y="4094421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Energy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54E267-FAE5-4A81-9A40-E2F0058E2FCE}"/>
              </a:ext>
            </a:extLst>
          </p:cNvPr>
          <p:cNvSpPr/>
          <p:nvPr/>
        </p:nvSpPr>
        <p:spPr bwMode="auto">
          <a:xfrm>
            <a:off x="26411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308345-0598-401E-B5F1-8564E1B85149}"/>
              </a:ext>
            </a:extLst>
          </p:cNvPr>
          <p:cNvCxnSpPr/>
          <p:nvPr/>
        </p:nvCxnSpPr>
        <p:spPr bwMode="auto">
          <a:xfrm>
            <a:off x="32385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DED30E-1494-4F91-B1EE-0287B28C17C0}"/>
              </a:ext>
            </a:extLst>
          </p:cNvPr>
          <p:cNvCxnSpPr/>
          <p:nvPr/>
        </p:nvCxnSpPr>
        <p:spPr bwMode="auto">
          <a:xfrm>
            <a:off x="32385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0C7E5241-3BF1-42ED-A23B-FBAC489BD0DC}"/>
              </a:ext>
            </a:extLst>
          </p:cNvPr>
          <p:cNvSpPr/>
          <p:nvPr/>
        </p:nvSpPr>
        <p:spPr bwMode="auto">
          <a:xfrm>
            <a:off x="34793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A3C29-046E-4304-8C23-BCE71D0B5C70}"/>
              </a:ext>
            </a:extLst>
          </p:cNvPr>
          <p:cNvCxnSpPr/>
          <p:nvPr/>
        </p:nvCxnSpPr>
        <p:spPr bwMode="auto">
          <a:xfrm>
            <a:off x="40767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4C0939-0A11-49BD-8B7E-6B38FE1F353F}"/>
              </a:ext>
            </a:extLst>
          </p:cNvPr>
          <p:cNvCxnSpPr/>
          <p:nvPr/>
        </p:nvCxnSpPr>
        <p:spPr bwMode="auto">
          <a:xfrm>
            <a:off x="40767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9B17ED1-8843-4837-BE2B-89CCC4F4C3E3}"/>
              </a:ext>
            </a:extLst>
          </p:cNvPr>
          <p:cNvSpPr/>
          <p:nvPr/>
        </p:nvSpPr>
        <p:spPr bwMode="auto">
          <a:xfrm>
            <a:off x="43175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7DCF9F-13D7-4BDA-8D98-9A0B9A9C4F4A}"/>
              </a:ext>
            </a:extLst>
          </p:cNvPr>
          <p:cNvCxnSpPr/>
          <p:nvPr/>
        </p:nvCxnSpPr>
        <p:spPr bwMode="auto">
          <a:xfrm>
            <a:off x="49149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7602BC-4F85-419F-87A4-2435EA6C9445}"/>
              </a:ext>
            </a:extLst>
          </p:cNvPr>
          <p:cNvCxnSpPr/>
          <p:nvPr/>
        </p:nvCxnSpPr>
        <p:spPr bwMode="auto">
          <a:xfrm>
            <a:off x="49149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05CDDA4-102A-4F84-8D7E-DA01DAB3F804}"/>
              </a:ext>
            </a:extLst>
          </p:cNvPr>
          <p:cNvSpPr/>
          <p:nvPr/>
        </p:nvSpPr>
        <p:spPr bwMode="auto">
          <a:xfrm>
            <a:off x="51557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10735C-A623-4B5C-847C-8CDA2A70BDD2}"/>
              </a:ext>
            </a:extLst>
          </p:cNvPr>
          <p:cNvCxnSpPr/>
          <p:nvPr/>
        </p:nvCxnSpPr>
        <p:spPr bwMode="auto">
          <a:xfrm>
            <a:off x="57531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2C1134-D4D6-40C1-A921-021E964CF919}"/>
              </a:ext>
            </a:extLst>
          </p:cNvPr>
          <p:cNvCxnSpPr/>
          <p:nvPr/>
        </p:nvCxnSpPr>
        <p:spPr bwMode="auto">
          <a:xfrm>
            <a:off x="57531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87C68DC-B932-4199-8694-480044A4ACEC}"/>
              </a:ext>
            </a:extLst>
          </p:cNvPr>
          <p:cNvSpPr/>
          <p:nvPr/>
        </p:nvSpPr>
        <p:spPr bwMode="auto">
          <a:xfrm>
            <a:off x="59939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592C14-53A2-4797-8CE4-9ECB8E4338D7}"/>
              </a:ext>
            </a:extLst>
          </p:cNvPr>
          <p:cNvCxnSpPr/>
          <p:nvPr/>
        </p:nvCxnSpPr>
        <p:spPr bwMode="auto">
          <a:xfrm>
            <a:off x="65913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E0924-2507-4B63-9B17-12C7CAA2EC00}"/>
              </a:ext>
            </a:extLst>
          </p:cNvPr>
          <p:cNvCxnSpPr/>
          <p:nvPr/>
        </p:nvCxnSpPr>
        <p:spPr bwMode="auto">
          <a:xfrm>
            <a:off x="65913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E0C30C2E-562F-42A3-B3C0-78348033A8AB}"/>
              </a:ext>
            </a:extLst>
          </p:cNvPr>
          <p:cNvSpPr/>
          <p:nvPr/>
        </p:nvSpPr>
        <p:spPr bwMode="auto">
          <a:xfrm>
            <a:off x="68321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46E0085-7E6C-4456-BC2C-65AB18F73C75}"/>
              </a:ext>
            </a:extLst>
          </p:cNvPr>
          <p:cNvCxnSpPr/>
          <p:nvPr/>
        </p:nvCxnSpPr>
        <p:spPr bwMode="auto">
          <a:xfrm>
            <a:off x="74295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0EBA6B-F8E9-41A2-95B9-B5A28A1C1525}"/>
              </a:ext>
            </a:extLst>
          </p:cNvPr>
          <p:cNvCxnSpPr/>
          <p:nvPr/>
        </p:nvCxnSpPr>
        <p:spPr bwMode="auto">
          <a:xfrm>
            <a:off x="74295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80122097-A6EE-4BB2-A0D1-DEDE3DE1FD0B}"/>
              </a:ext>
            </a:extLst>
          </p:cNvPr>
          <p:cNvSpPr/>
          <p:nvPr/>
        </p:nvSpPr>
        <p:spPr bwMode="auto">
          <a:xfrm>
            <a:off x="76703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124D8D-330A-41F7-B5FA-7B46B7CB8853}"/>
              </a:ext>
            </a:extLst>
          </p:cNvPr>
          <p:cNvCxnSpPr/>
          <p:nvPr/>
        </p:nvCxnSpPr>
        <p:spPr bwMode="auto">
          <a:xfrm>
            <a:off x="82677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6F4EE9-DCD9-4E97-98F7-A69DF8F620BC}"/>
              </a:ext>
            </a:extLst>
          </p:cNvPr>
          <p:cNvCxnSpPr/>
          <p:nvPr/>
        </p:nvCxnSpPr>
        <p:spPr bwMode="auto">
          <a:xfrm>
            <a:off x="82677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74AA144A-62A8-4849-AFBD-1C44083A1E7D}"/>
              </a:ext>
            </a:extLst>
          </p:cNvPr>
          <p:cNvSpPr/>
          <p:nvPr/>
        </p:nvSpPr>
        <p:spPr bwMode="auto">
          <a:xfrm>
            <a:off x="85085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55104E-4E5E-4AF9-A9D8-51E12B883749}"/>
              </a:ext>
            </a:extLst>
          </p:cNvPr>
          <p:cNvCxnSpPr/>
          <p:nvPr/>
        </p:nvCxnSpPr>
        <p:spPr bwMode="auto">
          <a:xfrm>
            <a:off x="9105900" y="4539746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EF5BC0B-E9C9-44A8-8061-53FA31FAE395}"/>
              </a:ext>
            </a:extLst>
          </p:cNvPr>
          <p:cNvCxnSpPr/>
          <p:nvPr/>
        </p:nvCxnSpPr>
        <p:spPr bwMode="auto">
          <a:xfrm>
            <a:off x="9105900" y="494041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4C41D9B-5C81-4982-8F9F-092DB3B3A7CD}"/>
              </a:ext>
            </a:extLst>
          </p:cNvPr>
          <p:cNvSpPr/>
          <p:nvPr/>
        </p:nvSpPr>
        <p:spPr bwMode="auto">
          <a:xfrm>
            <a:off x="9346788" y="4891250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45" name="Picture 5">
            <a:extLst>
              <a:ext uri="{FF2B5EF4-FFF2-40B4-BE49-F238E27FC236}">
                <a16:creationId xmlns:a16="http://schemas.microsoft.com/office/drawing/2014/main" id="{153E7DC0-4ADC-42E2-8050-BC0DF524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0293">
            <a:off x="3271600" y="3834200"/>
            <a:ext cx="986839" cy="4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86D39F6-9689-4C4D-9547-FDF8B6870CA6}"/>
              </a:ext>
            </a:extLst>
          </p:cNvPr>
          <p:cNvCxnSpPr>
            <a:stCxn id="26" idx="0"/>
          </p:cNvCxnSpPr>
          <p:nvPr/>
        </p:nvCxnSpPr>
        <p:spPr bwMode="auto">
          <a:xfrm flipV="1">
            <a:off x="4363308" y="4539746"/>
            <a:ext cx="0" cy="351504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77E9820-C53F-4921-980F-8D955793FECF}"/>
              </a:ext>
            </a:extLst>
          </p:cNvPr>
          <p:cNvCxnSpPr/>
          <p:nvPr/>
        </p:nvCxnSpPr>
        <p:spPr bwMode="auto">
          <a:xfrm>
            <a:off x="2400300" y="5650298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DCD1A7E-6692-449F-929A-378FAB000EC0}"/>
              </a:ext>
            </a:extLst>
          </p:cNvPr>
          <p:cNvCxnSpPr/>
          <p:nvPr/>
        </p:nvCxnSpPr>
        <p:spPr bwMode="auto">
          <a:xfrm>
            <a:off x="2400300" y="6050962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D467FEF4-45C0-4D36-AFA6-8B499102D7DE}"/>
              </a:ext>
            </a:extLst>
          </p:cNvPr>
          <p:cNvSpPr/>
          <p:nvPr/>
        </p:nvSpPr>
        <p:spPr bwMode="auto">
          <a:xfrm>
            <a:off x="2651020" y="5596714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9E8D49B-4A46-4E58-BB4B-BC3E6DFF30B3}"/>
              </a:ext>
            </a:extLst>
          </p:cNvPr>
          <p:cNvCxnSpPr/>
          <p:nvPr/>
        </p:nvCxnSpPr>
        <p:spPr bwMode="auto">
          <a:xfrm>
            <a:off x="3238500" y="566013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55754A-42A5-45C4-92EF-A5BC01AA5474}"/>
              </a:ext>
            </a:extLst>
          </p:cNvPr>
          <p:cNvCxnSpPr/>
          <p:nvPr/>
        </p:nvCxnSpPr>
        <p:spPr bwMode="auto">
          <a:xfrm>
            <a:off x="3238500" y="6060794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EFC70189-3B50-4B9D-9D8E-3714F9A00DB2}"/>
              </a:ext>
            </a:extLst>
          </p:cNvPr>
          <p:cNvSpPr/>
          <p:nvPr/>
        </p:nvSpPr>
        <p:spPr bwMode="auto">
          <a:xfrm>
            <a:off x="3489220" y="560654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C626F2A-80A7-4E44-B357-FAB990AFFA9D}"/>
              </a:ext>
            </a:extLst>
          </p:cNvPr>
          <p:cNvCxnSpPr/>
          <p:nvPr/>
        </p:nvCxnSpPr>
        <p:spPr bwMode="auto">
          <a:xfrm>
            <a:off x="4076700" y="566013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C16F43A-758F-4D66-AE4B-9A23AFD981E4}"/>
              </a:ext>
            </a:extLst>
          </p:cNvPr>
          <p:cNvCxnSpPr/>
          <p:nvPr/>
        </p:nvCxnSpPr>
        <p:spPr bwMode="auto">
          <a:xfrm>
            <a:off x="4076700" y="6060794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B41C794-13F4-4052-9CD6-CD3680A7AC4D}"/>
              </a:ext>
            </a:extLst>
          </p:cNvPr>
          <p:cNvSpPr/>
          <p:nvPr/>
        </p:nvSpPr>
        <p:spPr bwMode="auto">
          <a:xfrm>
            <a:off x="4327420" y="560654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92B50F1-FFFB-4271-8818-2CD3ED564588}"/>
              </a:ext>
            </a:extLst>
          </p:cNvPr>
          <p:cNvCxnSpPr/>
          <p:nvPr/>
        </p:nvCxnSpPr>
        <p:spPr bwMode="auto">
          <a:xfrm>
            <a:off x="4914900" y="566013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F4C5FAE-1F29-4452-90F3-2396806DA9CA}"/>
              </a:ext>
            </a:extLst>
          </p:cNvPr>
          <p:cNvCxnSpPr/>
          <p:nvPr/>
        </p:nvCxnSpPr>
        <p:spPr bwMode="auto">
          <a:xfrm>
            <a:off x="4914900" y="6060794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915522AA-C811-48FB-9926-2D3B245FC08E}"/>
              </a:ext>
            </a:extLst>
          </p:cNvPr>
          <p:cNvSpPr/>
          <p:nvPr/>
        </p:nvSpPr>
        <p:spPr bwMode="auto">
          <a:xfrm>
            <a:off x="5165620" y="560654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7191B89-D694-43BC-AB42-D3166ECDE936}"/>
              </a:ext>
            </a:extLst>
          </p:cNvPr>
          <p:cNvCxnSpPr/>
          <p:nvPr/>
        </p:nvCxnSpPr>
        <p:spPr bwMode="auto">
          <a:xfrm>
            <a:off x="5753100" y="566013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1201C6F-6E33-45F1-8874-0934189E8808}"/>
              </a:ext>
            </a:extLst>
          </p:cNvPr>
          <p:cNvCxnSpPr/>
          <p:nvPr/>
        </p:nvCxnSpPr>
        <p:spPr bwMode="auto">
          <a:xfrm>
            <a:off x="5753100" y="6060794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008165E8-5BF7-4167-B0B1-647C41D1B23D}"/>
              </a:ext>
            </a:extLst>
          </p:cNvPr>
          <p:cNvSpPr/>
          <p:nvPr/>
        </p:nvSpPr>
        <p:spPr bwMode="auto">
          <a:xfrm>
            <a:off x="6003820" y="560654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E6D7174-8A31-4036-8957-057DFD3C8369}"/>
              </a:ext>
            </a:extLst>
          </p:cNvPr>
          <p:cNvCxnSpPr/>
          <p:nvPr/>
        </p:nvCxnSpPr>
        <p:spPr bwMode="auto">
          <a:xfrm>
            <a:off x="6591300" y="566013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47E348D-F448-4A8C-96FA-4876330D3C9B}"/>
              </a:ext>
            </a:extLst>
          </p:cNvPr>
          <p:cNvCxnSpPr/>
          <p:nvPr/>
        </p:nvCxnSpPr>
        <p:spPr bwMode="auto">
          <a:xfrm>
            <a:off x="6591300" y="6060794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5C60AB3F-4D8D-464E-A3C3-F0A30BD0F728}"/>
              </a:ext>
            </a:extLst>
          </p:cNvPr>
          <p:cNvSpPr/>
          <p:nvPr/>
        </p:nvSpPr>
        <p:spPr bwMode="auto">
          <a:xfrm>
            <a:off x="6842020" y="560654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7CBFE68-C031-4121-90B6-D83858B5AFAE}"/>
              </a:ext>
            </a:extLst>
          </p:cNvPr>
          <p:cNvCxnSpPr/>
          <p:nvPr/>
        </p:nvCxnSpPr>
        <p:spPr bwMode="auto">
          <a:xfrm>
            <a:off x="7429500" y="566013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880037E-F91A-4B18-906D-5725ADF95410}"/>
              </a:ext>
            </a:extLst>
          </p:cNvPr>
          <p:cNvCxnSpPr/>
          <p:nvPr/>
        </p:nvCxnSpPr>
        <p:spPr bwMode="auto">
          <a:xfrm>
            <a:off x="7429500" y="6060794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3CACC9B0-03E3-44F4-AB1B-12ADECF6911D}"/>
              </a:ext>
            </a:extLst>
          </p:cNvPr>
          <p:cNvSpPr/>
          <p:nvPr/>
        </p:nvSpPr>
        <p:spPr bwMode="auto">
          <a:xfrm>
            <a:off x="7680220" y="560654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7A5F4D4-CF16-41F7-9977-CD8926D3CC0A}"/>
              </a:ext>
            </a:extLst>
          </p:cNvPr>
          <p:cNvCxnSpPr/>
          <p:nvPr/>
        </p:nvCxnSpPr>
        <p:spPr bwMode="auto">
          <a:xfrm>
            <a:off x="8267700" y="566013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2260484-57E0-4C8B-9994-5E27D5E1073E}"/>
              </a:ext>
            </a:extLst>
          </p:cNvPr>
          <p:cNvCxnSpPr/>
          <p:nvPr/>
        </p:nvCxnSpPr>
        <p:spPr bwMode="auto">
          <a:xfrm>
            <a:off x="8267700" y="6060794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34111944-785F-4CD8-8B2C-2E12AB79013A}"/>
              </a:ext>
            </a:extLst>
          </p:cNvPr>
          <p:cNvSpPr/>
          <p:nvPr/>
        </p:nvSpPr>
        <p:spPr bwMode="auto">
          <a:xfrm>
            <a:off x="8518420" y="560654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A92EC5D-CA02-4A6B-B4D5-92695DC1EB31}"/>
              </a:ext>
            </a:extLst>
          </p:cNvPr>
          <p:cNvCxnSpPr/>
          <p:nvPr/>
        </p:nvCxnSpPr>
        <p:spPr bwMode="auto">
          <a:xfrm>
            <a:off x="9105900" y="5660130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4D4FBA6-F94B-4F8C-8F46-F3B6F7F4DB30}"/>
              </a:ext>
            </a:extLst>
          </p:cNvPr>
          <p:cNvCxnSpPr/>
          <p:nvPr/>
        </p:nvCxnSpPr>
        <p:spPr bwMode="auto">
          <a:xfrm>
            <a:off x="9105900" y="6060794"/>
            <a:ext cx="609600" cy="0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49CD78DF-C08C-4A87-B3E2-7DE3C3794658}"/>
              </a:ext>
            </a:extLst>
          </p:cNvPr>
          <p:cNvSpPr/>
          <p:nvPr/>
        </p:nvSpPr>
        <p:spPr bwMode="auto">
          <a:xfrm>
            <a:off x="9356620" y="560654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74" name="Picture 5">
            <a:extLst>
              <a:ext uri="{FF2B5EF4-FFF2-40B4-BE49-F238E27FC236}">
                <a16:creationId xmlns:a16="http://schemas.microsoft.com/office/drawing/2014/main" id="{82E8FECE-84BC-4941-8C72-5DABF58F1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0293">
            <a:off x="7933561" y="4824775"/>
            <a:ext cx="986839" cy="4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">
            <a:extLst>
              <a:ext uri="{FF2B5EF4-FFF2-40B4-BE49-F238E27FC236}">
                <a16:creationId xmlns:a16="http://schemas.microsoft.com/office/drawing/2014/main" id="{F3C474AE-2B58-422E-B4C3-B1C697B1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0293">
            <a:off x="9609961" y="6015928"/>
            <a:ext cx="986839" cy="4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50589C1-4A2A-4867-B599-D0047B97620E}"/>
              </a:ext>
            </a:extLst>
          </p:cNvPr>
          <p:cNvCxnSpPr/>
          <p:nvPr/>
        </p:nvCxnSpPr>
        <p:spPr bwMode="auto">
          <a:xfrm flipV="1">
            <a:off x="2023177" y="5500850"/>
            <a:ext cx="0" cy="8382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F29B12F-F879-40EC-8895-CCC061CC6397}"/>
              </a:ext>
            </a:extLst>
          </p:cNvPr>
          <p:cNvSpPr txBox="1"/>
          <p:nvPr/>
        </p:nvSpPr>
        <p:spPr>
          <a:xfrm>
            <a:off x="1757705" y="5284125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Times New Roman" pitchFamily="18" charset="0"/>
              </a:rPr>
              <a:t>Energy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A0F72DF-1D68-48CB-8BA3-BA21D3B33E72}"/>
              </a:ext>
            </a:extLst>
          </p:cNvPr>
          <p:cNvSpPr txBox="1"/>
          <p:nvPr/>
        </p:nvSpPr>
        <p:spPr>
          <a:xfrm>
            <a:off x="4885035" y="4094421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Low Power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6EDF51-779F-453A-8406-D16C6B45F28C}"/>
              </a:ext>
            </a:extLst>
          </p:cNvPr>
          <p:cNvSpPr txBox="1"/>
          <p:nvPr/>
        </p:nvSpPr>
        <p:spPr>
          <a:xfrm>
            <a:off x="4885404" y="5144881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High Power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11EEC84-2771-4C34-99FB-767881E3D52F}"/>
              </a:ext>
            </a:extLst>
          </p:cNvPr>
          <p:cNvSpPr txBox="1"/>
          <p:nvPr/>
        </p:nvSpPr>
        <p:spPr>
          <a:xfrm>
            <a:off x="9563100" y="4463546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</a:rPr>
              <a:t>Two-Level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</a:rPr>
              <a:t>System (TLS)</a:t>
            </a:r>
          </a:p>
        </p:txBody>
      </p:sp>
      <p:pic>
        <p:nvPicPr>
          <p:cNvPr id="81" name="Picture 4">
            <a:extLst>
              <a:ext uri="{FF2B5EF4-FFF2-40B4-BE49-F238E27FC236}">
                <a16:creationId xmlns:a16="http://schemas.microsoft.com/office/drawing/2014/main" id="{2A74C5AF-386F-4E6C-B71E-BC8DDEED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20065"/>
            <a:ext cx="1943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2A83045C-BF1E-4162-A750-1555B984B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70" y="1993157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4A7D141F-AF5E-4A53-A0E1-6A1D8B4BD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297957"/>
            <a:ext cx="895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EB1EE45-479E-40DD-AB4E-3902BDA4499C}"/>
              </a:ext>
            </a:extLst>
          </p:cNvPr>
          <p:cNvSpPr txBox="1"/>
          <p:nvPr/>
        </p:nvSpPr>
        <p:spPr>
          <a:xfrm>
            <a:off x="2484368" y="1738738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Classic reference: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3AE673E-71BC-4EB8-B5D1-ACB5B1FF21BF}"/>
                  </a:ext>
                </a:extLst>
              </p:cNvPr>
              <p:cNvSpPr txBox="1"/>
              <p:nvPr/>
            </p:nvSpPr>
            <p:spPr>
              <a:xfrm rot="2368940">
                <a:off x="3476480" y="3559916"/>
                <a:ext cx="10804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</a:rPr>
                  <a:t>photon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6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3AE673E-71BC-4EB8-B5D1-ACB5B1FF2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368940">
                <a:off x="3476480" y="3559916"/>
                <a:ext cx="1080424" cy="338554"/>
              </a:xfrm>
              <a:prstGeom prst="rect">
                <a:avLst/>
              </a:prstGeom>
              <a:blipFill>
                <a:blip r:embed="rId8"/>
                <a:stretch>
                  <a:fillRect l="-6358" t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377F77CA-69DD-41D4-9875-1F2A26802979}"/>
              </a:ext>
            </a:extLst>
          </p:cNvPr>
          <p:cNvSpPr txBox="1"/>
          <p:nvPr/>
        </p:nvSpPr>
        <p:spPr>
          <a:xfrm>
            <a:off x="10304319" y="5191767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TLS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Microscopics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AF6F506-17F2-4128-96A0-414D85EAD043}"/>
              </a:ext>
            </a:extLst>
          </p:cNvPr>
          <p:cNvCxnSpPr/>
          <p:nvPr/>
        </p:nvCxnSpPr>
        <p:spPr>
          <a:xfrm>
            <a:off x="2876550" y="4282571"/>
            <a:ext cx="0" cy="2449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5208ED3-3863-4F19-A438-1E7E29D6C85F}"/>
              </a:ext>
            </a:extLst>
          </p:cNvPr>
          <p:cNvCxnSpPr>
            <a:cxnSpLocks/>
          </p:cNvCxnSpPr>
          <p:nvPr/>
        </p:nvCxnSpPr>
        <p:spPr>
          <a:xfrm flipV="1">
            <a:off x="2867025" y="4958846"/>
            <a:ext cx="0" cy="2449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F9C0C66-3738-4F73-897D-0A8AB4D8FBF3}"/>
                  </a:ext>
                </a:extLst>
              </p:cNvPr>
              <p:cNvSpPr txBox="1"/>
              <p:nvPr/>
            </p:nvSpPr>
            <p:spPr>
              <a:xfrm>
                <a:off x="2523497" y="4586119"/>
                <a:ext cx="8049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≅ℏ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𝜔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F9C0C66-3738-4F73-897D-0A8AB4D8F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497" y="4586119"/>
                <a:ext cx="804964" cy="276999"/>
              </a:xfrm>
              <a:prstGeom prst="rect">
                <a:avLst/>
              </a:prstGeom>
              <a:blipFill>
                <a:blip r:embed="rId10"/>
                <a:stretch>
                  <a:fillRect l="-6818" r="-681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2BC2A7FE-B268-4782-9D3A-DCD170CF1430}"/>
              </a:ext>
            </a:extLst>
          </p:cNvPr>
          <p:cNvSpPr txBox="1"/>
          <p:nvPr/>
        </p:nvSpPr>
        <p:spPr>
          <a:xfrm>
            <a:off x="10304319" y="3485358"/>
            <a:ext cx="1508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Power in dBm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2B19205-C968-68F3-562E-1C30214660B3}"/>
              </a:ext>
            </a:extLst>
          </p:cNvPr>
          <p:cNvSpPr txBox="1"/>
          <p:nvPr/>
        </p:nvSpPr>
        <p:spPr>
          <a:xfrm>
            <a:off x="8398181" y="1945106"/>
            <a:ext cx="2725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increase in loss as temperature</a:t>
            </a:r>
          </a:p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decreases for -60 dBm is due to the</a:t>
            </a:r>
          </a:p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relaxing back to their ground </a:t>
            </a:r>
          </a:p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5067D5F-F5DA-8B79-3836-B6106AA89E46}"/>
              </a:ext>
            </a:extLst>
          </p:cNvPr>
          <p:cNvCxnSpPr>
            <a:stCxn id="87" idx="1"/>
          </p:cNvCxnSpPr>
          <p:nvPr/>
        </p:nvCxnSpPr>
        <p:spPr>
          <a:xfrm flipH="1" flipV="1">
            <a:off x="5750656" y="2117503"/>
            <a:ext cx="2647525" cy="3046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3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1" grpId="0" animBg="1"/>
      <p:bldP spid="41" grpId="1" animBg="1"/>
      <p:bldP spid="44" grpId="0" animBg="1"/>
      <p:bldP spid="44" grpId="1" animBg="1"/>
      <p:bldP spid="49" grpId="0" animBg="1"/>
      <p:bldP spid="52" grpId="0" animBg="1"/>
      <p:bldP spid="55" grpId="0" animBg="1"/>
      <p:bldP spid="58" grpId="0" animBg="1"/>
      <p:bldP spid="61" grpId="0" animBg="1"/>
      <p:bldP spid="64" grpId="0" animBg="1"/>
      <p:bldP spid="67" grpId="0" animBg="1"/>
      <p:bldP spid="70" grpId="0" animBg="1"/>
      <p:bldP spid="73" grpId="0" animBg="1"/>
      <p:bldP spid="77" grpId="0"/>
      <p:bldP spid="78" grpId="0"/>
      <p:bldP spid="78" grpId="1"/>
      <p:bldP spid="79" grpId="0"/>
      <p:bldP spid="80" grpId="0"/>
      <p:bldP spid="80" grpId="1"/>
      <p:bldP spid="84" grpId="0"/>
      <p:bldP spid="85" grpId="0"/>
      <p:bldP spid="85" grpId="1"/>
      <p:bldP spid="86" grpId="0"/>
      <p:bldP spid="90" grpId="0"/>
      <p:bldP spid="90" grpId="1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E44536-AFE1-4625-9669-E92C1990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Steven Anlage – RF Superconducting Electronics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8BF72F-24B6-49E9-ADE8-A45531F9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5466-4B2C-43F3-901A-9F315BE86087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A87FD-30BB-4917-BCB8-49F302529647}"/>
              </a:ext>
            </a:extLst>
          </p:cNvPr>
          <p:cNvSpPr txBox="1"/>
          <p:nvPr/>
        </p:nvSpPr>
        <p:spPr>
          <a:xfrm>
            <a:off x="3056064" y="1913640"/>
            <a:ext cx="60798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Resonators</a:t>
            </a:r>
          </a:p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CPW for quantum computing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high-Q for SRF accelerators</a:t>
            </a:r>
          </a:p>
        </p:txBody>
      </p:sp>
    </p:spTree>
    <p:extLst>
      <p:ext uri="{BB962C8B-B14F-4D97-AF65-F5344CB8AC3E}">
        <p14:creationId xmlns:p14="http://schemas.microsoft.com/office/powerpoint/2010/main" val="3121906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20757</TotalTime>
  <Words>3747</Words>
  <Application>Microsoft Office PowerPoint</Application>
  <PresentationFormat>Widescreen</PresentationFormat>
  <Paragraphs>689</Paragraphs>
  <Slides>54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AdvOTaa6301a5.B</vt:lpstr>
      <vt:lpstr>Arial</vt:lpstr>
      <vt:lpstr>Calibri</vt:lpstr>
      <vt:lpstr>Calibri Light</vt:lpstr>
      <vt:lpstr>Cambria Math</vt:lpstr>
      <vt:lpstr>Roboto Condensed</vt:lpstr>
      <vt:lpstr>Segoe UI</vt:lpstr>
      <vt:lpstr>Symbol</vt:lpstr>
      <vt:lpstr>Times New Roman</vt:lpstr>
      <vt:lpstr>Times-Roman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Superconducting Radio Frequency (SRF) Cavity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Mark Anlage</dc:creator>
  <cp:lastModifiedBy>Steven Mark Anlage</cp:lastModifiedBy>
  <cp:revision>306</cp:revision>
  <cp:lastPrinted>2024-08-28T20:59:28Z</cp:lastPrinted>
  <dcterms:created xsi:type="dcterms:W3CDTF">2024-08-12T21:25:17Z</dcterms:created>
  <dcterms:modified xsi:type="dcterms:W3CDTF">2025-09-08T16:32:03Z</dcterms:modified>
</cp:coreProperties>
</file>